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256" r:id="rId2"/>
    <p:sldId id="275" r:id="rId3"/>
    <p:sldId id="280" r:id="rId4"/>
    <p:sldId id="319" r:id="rId5"/>
    <p:sldId id="281" r:id="rId6"/>
    <p:sldId id="282" r:id="rId7"/>
    <p:sldId id="322" r:id="rId8"/>
    <p:sldId id="323" r:id="rId9"/>
    <p:sldId id="321" r:id="rId10"/>
    <p:sldId id="287" r:id="rId11"/>
    <p:sldId id="289" r:id="rId12"/>
    <p:sldId id="291" r:id="rId13"/>
    <p:sldId id="290" r:id="rId14"/>
    <p:sldId id="292" r:id="rId15"/>
    <p:sldId id="294" r:id="rId16"/>
    <p:sldId id="297" r:id="rId17"/>
    <p:sldId id="298" r:id="rId18"/>
    <p:sldId id="299" r:id="rId19"/>
    <p:sldId id="325" r:id="rId20"/>
    <p:sldId id="326" r:id="rId21"/>
    <p:sldId id="302" r:id="rId22"/>
    <p:sldId id="305" r:id="rId23"/>
    <p:sldId id="308" r:id="rId24"/>
    <p:sldId id="307" r:id="rId25"/>
    <p:sldId id="328" r:id="rId26"/>
    <p:sldId id="310" r:id="rId27"/>
    <p:sldId id="313" r:id="rId28"/>
    <p:sldId id="314" r:id="rId29"/>
    <p:sldId id="331" r:id="rId30"/>
    <p:sldId id="332" r:id="rId31"/>
    <p:sldId id="333" r:id="rId32"/>
    <p:sldId id="334" r:id="rId33"/>
    <p:sldId id="335" r:id="rId34"/>
    <p:sldId id="336" r:id="rId35"/>
    <p:sldId id="338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9" r:id="rId50"/>
    <p:sldId id="360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7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2EEAC9-1964-406F-9F28-D821599E07BF}" type="datetimeFigureOut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70A56180-9E14-4123-B096-76B138198E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551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AA4E175-C6EF-408C-A12E-A512EA5DDD28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 userDrawn="1"/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6" name="Rectangle 10"/>
          <p:cNvSpPr/>
          <p:nvPr userDrawn="1"/>
        </p:nvSpPr>
        <p:spPr>
          <a:xfrm>
            <a:off x="0" y="6583363"/>
            <a:ext cx="2743200" cy="27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cs typeface="Arial" pitchFamily="34" charset="0"/>
              </a:rPr>
              <a:t>Using Information Technology, 10e</a:t>
            </a:r>
          </a:p>
        </p:txBody>
      </p:sp>
      <p:pic>
        <p:nvPicPr>
          <p:cNvPr id="7" name="Picture 9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33725"/>
            <a:ext cx="91440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84720" y="6024880"/>
            <a:ext cx="1859280" cy="534246"/>
          </a:xfrm>
          <a:prstGeom prst="rect">
            <a:avLst/>
          </a:prstGeom>
          <a:noFill/>
          <a:ln>
            <a:noFill/>
          </a:ln>
        </p:spPr>
        <p:txBody>
          <a:bodyPr rtlCol="0" anchor="b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defRPr lang="en-US" sz="2800" b="1" cap="none" spc="-150" baseline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subtitle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70" y="338885"/>
            <a:ext cx="8435012" cy="2595503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5400" b="1" cap="none" spc="-15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856038" y="6296025"/>
            <a:ext cx="1431925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A35C20C-4C50-4D74-ABEE-A7964A389582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92725" y="6296025"/>
            <a:ext cx="2895600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99438" y="6296025"/>
            <a:ext cx="914400" cy="2730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2C59C7-BB1B-4EA9-967E-EE99A62A7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3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1557" y="441158"/>
            <a:ext cx="7589520" cy="889462"/>
          </a:xfrm>
        </p:spPr>
        <p:txBody>
          <a:bodyPr/>
          <a:lstStyle>
            <a:lvl1pPr>
              <a:defRPr lang="en-US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668" y="1817225"/>
            <a:ext cx="7131131" cy="430893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7ADD-EEC7-493C-B2B5-4569BA09D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3BD3C-62F8-4C2A-A126-D1185C756F95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50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/>
          <p:nvPr userDrawn="1"/>
        </p:nvSpPr>
        <p:spPr>
          <a:xfrm>
            <a:off x="0" y="1330325"/>
            <a:ext cx="9144000" cy="5254625"/>
          </a:xfrm>
          <a:prstGeom prst="rect">
            <a:avLst/>
          </a:prstGeom>
          <a:gradFill>
            <a:gsLst>
              <a:gs pos="99000">
                <a:schemeClr val="tx1"/>
              </a:gs>
              <a:gs pos="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18"/>
          <p:cNvCxnSpPr/>
          <p:nvPr userDrawn="1"/>
        </p:nvCxnSpPr>
        <p:spPr>
          <a:xfrm>
            <a:off x="2193925" y="3113088"/>
            <a:ext cx="6950075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3"/>
          <p:cNvGrpSpPr>
            <a:grpSpLocks/>
          </p:cNvGrpSpPr>
          <p:nvPr userDrawn="1"/>
        </p:nvGrpSpPr>
        <p:grpSpPr bwMode="auto">
          <a:xfrm>
            <a:off x="0" y="1330325"/>
            <a:ext cx="1371600" cy="5251450"/>
            <a:chOff x="0" y="1326932"/>
            <a:chExt cx="1371600" cy="5251305"/>
          </a:xfrm>
        </p:grpSpPr>
        <p:pic>
          <p:nvPicPr>
            <p:cNvPr id="7" name="Picture 19" descr="Screen Clippi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72" r="21754"/>
            <a:stretch>
              <a:fillRect/>
            </a:stretch>
          </p:blipFill>
          <p:spPr bwMode="auto">
            <a:xfrm>
              <a:off x="0" y="1326932"/>
              <a:ext cx="1371600" cy="134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0" descr="Screen Clippi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72" r="21754"/>
            <a:stretch>
              <a:fillRect/>
            </a:stretch>
          </p:blipFill>
          <p:spPr bwMode="auto">
            <a:xfrm>
              <a:off x="0" y="2629016"/>
              <a:ext cx="1371600" cy="134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1" descr="Screen Clippi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72" r="21754"/>
            <a:stretch>
              <a:fillRect/>
            </a:stretch>
          </p:blipFill>
          <p:spPr bwMode="auto">
            <a:xfrm>
              <a:off x="0" y="3931100"/>
              <a:ext cx="1371600" cy="134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2" descr="Screen Clippi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472" r="21754"/>
            <a:stretch>
              <a:fillRect/>
            </a:stretch>
          </p:blipFill>
          <p:spPr bwMode="auto">
            <a:xfrm>
              <a:off x="0" y="5233184"/>
              <a:ext cx="1371600" cy="1345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315" y="1334953"/>
            <a:ext cx="7001558" cy="1819155"/>
          </a:xfrm>
        </p:spPr>
        <p:txBody>
          <a:bodyPr anchor="b">
            <a:noAutofit/>
          </a:bodyPr>
          <a:lstStyle>
            <a:lvl1pPr>
              <a:defRPr lang="en-US" sz="5400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9315" y="3637232"/>
            <a:ext cx="6087546" cy="642422"/>
          </a:xfrm>
          <a:prstGeom prst="rect">
            <a:avLst/>
          </a:prstGeom>
        </p:spPr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32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6830799-E9BB-49AC-9C90-C40730B491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EA60D2C-543B-4BC6-86AA-64B6A4B02098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9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83" y="424532"/>
            <a:ext cx="7589520" cy="9144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85765" y="1828215"/>
            <a:ext cx="4046537" cy="4285073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tabLst>
                <a:tab pos="274320" algn="l"/>
              </a:tabLst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94575" y="1828799"/>
            <a:ext cx="4121150" cy="4295601"/>
          </a:xfrm>
        </p:spPr>
        <p:txBody>
          <a:bodyPr/>
          <a:lstStyle>
            <a:lvl1pPr marL="274320" indent="-274320">
              <a:buFont typeface="Arial" pitchFamily="34" charset="0"/>
              <a:buChar char="•"/>
              <a:defRPr b="0"/>
            </a:lvl1pPr>
            <a:lvl2pPr marL="742950" indent="-285750">
              <a:buFont typeface="Arial" pitchFamily="34" charset="0"/>
              <a:buChar char="•"/>
              <a:defRPr/>
            </a:lvl2pPr>
            <a:lvl3pPr marL="1143000" indent="-228600">
              <a:buFont typeface="Arial" pitchFamily="34" charset="0"/>
              <a:buChar char="•"/>
              <a:defRPr/>
            </a:lvl3pPr>
            <a:lvl4pPr marL="1600200" indent="-228600">
              <a:buFont typeface="Arial" pitchFamily="34" charset="0"/>
              <a:buChar char="•"/>
              <a:defRPr/>
            </a:lvl4pPr>
            <a:lvl5pPr marL="2057400" indent="-22860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5BB90-F0D4-4144-BF75-17E3D96F45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2541-F381-4686-A358-8CFC2D8844E9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8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9983" y="416220"/>
            <a:ext cx="7589520" cy="92271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776" y="1836055"/>
            <a:ext cx="4040188" cy="6397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926" y="1836055"/>
            <a:ext cx="4041775" cy="6397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8190" y="2480581"/>
            <a:ext cx="4057650" cy="378132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698925" y="2480580"/>
            <a:ext cx="4020768" cy="375690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0DE3-0E2B-4A13-BCD2-78C255E84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907A4-27D0-4AAE-B6DC-9F983B98CA82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81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120" y="440575"/>
            <a:ext cx="7680960" cy="877586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C16C5-6B32-481E-BB92-E400B72C1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1C7AF-1D02-4514-A9BA-D406700EEB92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74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A8EDF-7F5E-4869-B112-399827C6B0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0807F-BBE7-4B48-BB1D-2A20A72C4B60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0" y="417513"/>
            <a:ext cx="9144000" cy="914400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accent5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</a:rPr>
              <a:t>Introduction to Information Technology: Your Digital World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0550" y="6302375"/>
            <a:ext cx="9144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201DC59-88B4-467B-B592-5D6532177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0" y="6583363"/>
            <a:ext cx="9144000" cy="2746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cs typeface="Arial" pitchFamily="34" charset="0"/>
              </a:rPr>
              <a:t>© 2013 The McGraw-Hill Companies, Inc. All rights reserved.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78263" y="6302375"/>
            <a:ext cx="13874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561117-7726-42C4-A4E4-9E217AEDA9C2}" type="datetime1">
              <a:rPr lang="en-US"/>
              <a:pPr>
                <a:defRPr/>
              </a:pPr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0663" y="63023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ysClr val="windowText" lastClr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025" y="441325"/>
            <a:ext cx="7561263" cy="890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0" y="6583363"/>
            <a:ext cx="2743200" cy="274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prstClr val="white"/>
                </a:solidFill>
                <a:cs typeface="Arial" pitchFamily="34" charset="0"/>
              </a:rPr>
              <a:t>Using Information Technology, 10e</a:t>
            </a:r>
          </a:p>
        </p:txBody>
      </p:sp>
      <p:sp>
        <p:nvSpPr>
          <p:cNvPr id="1034" name="Text Placeholder 9"/>
          <p:cNvSpPr>
            <a:spLocks noGrp="1"/>
          </p:cNvSpPr>
          <p:nvPr>
            <p:ph type="body" idx="1"/>
          </p:nvPr>
        </p:nvSpPr>
        <p:spPr bwMode="auto">
          <a:xfrm>
            <a:off x="1517650" y="1600200"/>
            <a:ext cx="745807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5" name="Picture 12" descr="Screen Clippi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r="56053"/>
          <a:stretch>
            <a:fillRect/>
          </a:stretch>
        </p:blipFill>
        <p:spPr bwMode="auto">
          <a:xfrm>
            <a:off x="0" y="0"/>
            <a:ext cx="1371600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4" r:id="rId2"/>
    <p:sldLayoutId id="2147483750" r:id="rId3"/>
    <p:sldLayoutId id="2147483745" r:id="rId4"/>
    <p:sldLayoutId id="2147483746" r:id="rId5"/>
    <p:sldLayoutId id="2147483747" r:id="rId6"/>
    <p:sldLayoutId id="214748374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kern="1200" dirty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st="63500" dir="2700000" algn="tl" rotWithShape="0">
              <a:prstClr val="black">
                <a:alpha val="70000"/>
              </a:prst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FFFFF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SzPct val="120000"/>
        <a:buFont typeface="Arial" pitchFamily="34" charset="0"/>
        <a:buChar char="•"/>
        <a:tabLst>
          <a:tab pos="273050" algn="l"/>
        </a:tabLst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34" charset="0"/>
        <a:buChar char="•"/>
        <a:tabLst>
          <a:tab pos="273050" algn="l"/>
        </a:tabLst>
        <a:defRPr lang="en-US"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34" charset="0"/>
        <a:buChar char="•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34" charset="0"/>
        <a:buChar char="•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1859C"/>
        </a:buClr>
        <a:buFont typeface="Arial" pitchFamily="34" charset="0"/>
        <a:buChar char="•"/>
        <a:tabLst>
          <a:tab pos="273050" algn="l"/>
        </a:tabLst>
        <a:defRPr lang="en-US" sz="20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mtClean="0"/>
              <a:t>Chapter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2229" y="324597"/>
            <a:ext cx="8645553" cy="2595503"/>
          </a:xfrm>
        </p:spPr>
        <p:txBody>
          <a:bodyPr/>
          <a:lstStyle/>
          <a:p>
            <a:pPr>
              <a:defRPr/>
            </a:pPr>
            <a:r>
              <a:rPr sz="4800" smtClean="0"/>
              <a:t>HARDWARE</a:t>
            </a:r>
            <a:endParaRPr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8423275" y="5456238"/>
            <a:ext cx="703263" cy="1323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accent5"/>
                </a:solidFill>
                <a:latin typeface="+mn-lt"/>
                <a:cs typeface="+mn-cs"/>
              </a:rPr>
              <a:t>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225550" y="1817688"/>
            <a:ext cx="7461250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/>
              <a:t>Processing Speeds</a:t>
            </a:r>
          </a:p>
          <a:p>
            <a:pPr lvl="1" eaLnBrk="1" hangingPunct="1"/>
            <a:r>
              <a:rPr altLang="en-US"/>
              <a:t>Every microprocessor contains a </a:t>
            </a:r>
            <a:r>
              <a:rPr altLang="en-US" b="1"/>
              <a:t>system clock</a:t>
            </a:r>
            <a:r>
              <a:rPr altLang="en-US"/>
              <a:t>, which controls how fast all the operations within a computer take place (the chip’s processing speed).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/>
              <a:t>Older CPU processing speeds are in megahertz</a:t>
            </a:r>
          </a:p>
          <a:p>
            <a:pPr lvl="2" eaLnBrk="1" hangingPunct="1">
              <a:lnSpc>
                <a:spcPct val="90000"/>
              </a:lnSpc>
            </a:pPr>
            <a:r>
              <a:rPr altLang="en-US"/>
              <a:t>1 </a:t>
            </a:r>
            <a:r>
              <a:rPr altLang="en-US" b="1"/>
              <a:t>MHz</a:t>
            </a:r>
            <a:r>
              <a:rPr altLang="en-US"/>
              <a:t> = 1 million </a:t>
            </a:r>
            <a:r>
              <a:rPr lang="en-GB" altLang="en-US"/>
              <a:t>operations </a:t>
            </a:r>
            <a:r>
              <a:rPr altLang="en-US"/>
              <a:t>per second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/>
              <a:t>Current CPU processing speeds are in gigahertz</a:t>
            </a:r>
          </a:p>
          <a:p>
            <a:pPr lvl="2" eaLnBrk="1" hangingPunct="1">
              <a:lnSpc>
                <a:spcPct val="90000"/>
              </a:lnSpc>
            </a:pPr>
            <a:r>
              <a:rPr altLang="en-US"/>
              <a:t>1 </a:t>
            </a:r>
            <a:r>
              <a:rPr altLang="en-US" b="1"/>
              <a:t>GHz</a:t>
            </a:r>
            <a:r>
              <a:rPr altLang="en-US"/>
              <a:t> = 1 billion </a:t>
            </a:r>
            <a:r>
              <a:rPr lang="en-GB" altLang="en-US"/>
              <a:t>operations </a:t>
            </a:r>
            <a:r>
              <a:rPr altLang="en-US"/>
              <a:t>per second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/>
              <a:t>The faster a CPU runs, the more power it consumes, and the more heat it generates</a:t>
            </a:r>
          </a:p>
          <a:p>
            <a:pPr eaLnBrk="1" hangingPunct="1"/>
            <a:endParaRPr altLang="en-US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4FEE63-E421-4BAA-B655-9D356FE91B5D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3316" name="Picture 2" descr="C:\Users\user\AppData\Local\Microsoft\Windows\Temporary Internet Files\Content.IE5\XGDJ0PHB\MP90043863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405438"/>
            <a:ext cx="1371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4.2 More on the </a:t>
            </a:r>
            <a:br>
              <a:rPr smtClean="0"/>
            </a:br>
            <a:r>
              <a:rPr smtClean="0"/>
              <a:t>System Unit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miter lim="800000"/>
            <a:headEnd/>
            <a:tailEnd/>
          </a:ln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What Supports the Processor?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5E0AB5-E350-441A-84DB-D30E056AEA51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Parts of the CPU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2875" y="1535113"/>
            <a:ext cx="4117975" cy="4840287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sz="2600" b="1" dirty="0" smtClean="0"/>
              <a:t>Name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 smtClean="0"/>
              <a:t>Word size</a:t>
            </a:r>
            <a:endParaRPr dirty="0"/>
          </a:p>
          <a:p>
            <a:pPr marL="457200" indent="-4572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 smtClean="0"/>
              <a:t>CPU</a:t>
            </a:r>
            <a:endParaRPr dirty="0"/>
          </a:p>
          <a:p>
            <a:pPr marL="457200" indent="-457200" eaLnBrk="1" fontAlgn="auto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Control unit 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Arithmetic Logic Unit (ALU)</a:t>
            </a:r>
          </a:p>
          <a:p>
            <a:pPr marL="457200" indent="-457200" eaLnBrk="1" fontAlgn="auto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 smtClean="0"/>
              <a:t>Registers</a:t>
            </a:r>
            <a:endParaRPr dirty="0"/>
          </a:p>
          <a:p>
            <a:pPr marL="457200" indent="-4572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Buses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37038" y="1670050"/>
            <a:ext cx="4797425" cy="4865688"/>
          </a:xfrm>
        </p:spPr>
        <p:txBody>
          <a:bodyPr rtlCol="0">
            <a:normAutofit fontScale="77500" lnSpcReduction="20000"/>
          </a:bodyPr>
          <a:lstStyle/>
          <a:p>
            <a:pPr marL="0" indent="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3100" b="1" dirty="0"/>
              <a:t>Definition</a:t>
            </a:r>
          </a:p>
          <a:p>
            <a:pPr marL="0" indent="0" eaLnBrk="1" fontAlgn="auto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/>
              <a:t>The number of bits the processor can process at any one time</a:t>
            </a:r>
          </a:p>
          <a:p>
            <a:pPr marL="0" indent="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/>
              <a:t>The central processing unit (chip) has two parts; the control unit and the ALU</a:t>
            </a:r>
          </a:p>
          <a:p>
            <a:pPr marL="0" indent="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/>
              <a:t>The part of the CPU that deciphers instructions and carries them out</a:t>
            </a:r>
          </a:p>
          <a:p>
            <a:pPr marL="0" indent="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/>
              <a:t>The part of the CPU that performs mathematical and logical operations</a:t>
            </a:r>
          </a:p>
          <a:p>
            <a:pPr marL="0" indent="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/>
              <a:t>High-speed storage areas that temporarily store data during processing</a:t>
            </a:r>
          </a:p>
          <a:p>
            <a:pPr marL="0" indent="0" eaLnBrk="1" fontAlgn="auto" hangingPunct="1">
              <a:lnSpc>
                <a:spcPct val="85000"/>
              </a:lnSpc>
              <a:spcBef>
                <a:spcPct val="50000"/>
              </a:spcBef>
              <a:spcAft>
                <a:spcPts val="0"/>
              </a:spcAft>
              <a:buClr>
                <a:srgbClr val="6600FF"/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/>
              <a:t>Electrical data roadways used to transmit bits within the CPU and between CPU and other motherboard components</a:t>
            </a:r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82AEC6D-B110-4A65-ADAF-F0B5C88E828D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1258888" y="1817688"/>
            <a:ext cx="7427912" cy="4308475"/>
          </a:xfrm>
        </p:spPr>
        <p:txBody>
          <a:bodyPr/>
          <a:lstStyle/>
          <a:p>
            <a:pPr eaLnBrk="1" hangingPunct="1"/>
            <a:r>
              <a:rPr altLang="en-US"/>
              <a:t>Memory</a:t>
            </a:r>
          </a:p>
          <a:p>
            <a:pPr lvl="1" eaLnBrk="1" hangingPunct="1"/>
            <a:r>
              <a:rPr altLang="en-US" sz="2600"/>
              <a:t>Two type of storage: primary and secondary</a:t>
            </a:r>
          </a:p>
          <a:p>
            <a:pPr lvl="2" eaLnBrk="1" hangingPunct="1"/>
            <a:r>
              <a:rPr altLang="en-US" sz="2400" b="1"/>
              <a:t>Primary storage </a:t>
            </a:r>
            <a:r>
              <a:rPr altLang="en-US" sz="2400"/>
              <a:t>= “memory,” “main memory,” “RAM”; this type of memory is </a:t>
            </a:r>
            <a:r>
              <a:rPr altLang="en-US" sz="2400" b="1"/>
              <a:t>temporary</a:t>
            </a:r>
            <a:r>
              <a:rPr altLang="en-US" sz="2400"/>
              <a:t> and </a:t>
            </a:r>
            <a:r>
              <a:rPr altLang="en-US" sz="2400" b="1"/>
              <a:t>volatile</a:t>
            </a:r>
          </a:p>
          <a:p>
            <a:pPr lvl="2" eaLnBrk="1" hangingPunct="1"/>
            <a:r>
              <a:rPr altLang="en-US" sz="2400" b="1"/>
              <a:t>Secondary storage </a:t>
            </a:r>
            <a:r>
              <a:rPr altLang="en-US" sz="2400"/>
              <a:t>= “storage” disks and flash memory units; this type of memory is </a:t>
            </a:r>
            <a:r>
              <a:rPr altLang="en-US" sz="2400" b="1"/>
              <a:t>relatively permanent </a:t>
            </a:r>
            <a:r>
              <a:rPr altLang="en-US" sz="2400"/>
              <a:t>and </a:t>
            </a:r>
            <a:r>
              <a:rPr altLang="en-US" sz="2400" b="1"/>
              <a:t>nonvolatile</a:t>
            </a:r>
          </a:p>
          <a:p>
            <a:pPr eaLnBrk="1" hangingPunct="1"/>
            <a:endParaRPr altLang="en-US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CF7EA2-E8B1-4BC6-B1AD-B20844731E29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9218" name="Picture 2" descr="C:\Users\user\AppData\Local\Microsoft\Windows\Temporary Internet Files\Content.IE5\C79X6YT8\MC900058917[1].wm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0" y="1970187"/>
            <a:ext cx="1852574" cy="172638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/>
              <a:t>How Memory Works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7488" y="1484313"/>
            <a:ext cx="3255962" cy="4908550"/>
          </a:xfrm>
        </p:spPr>
        <p:txBody>
          <a:bodyPr rtlCol="0">
            <a:normAutofit/>
          </a:bodyPr>
          <a:lstStyle/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sz="2400" b="1" dirty="0"/>
              <a:t>Primary Memory Chips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	RAM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endParaRPr lang="en-GB" sz="1100" dirty="0" smtClean="0"/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endParaRPr lang="en-GB" sz="1100" dirty="0" smtClean="0"/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endParaRPr lang="en-GB" sz="1100" dirty="0" smtClean="0"/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endParaRPr sz="1200" dirty="0"/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rabicPeriod"/>
              <a:defRPr/>
            </a:pPr>
            <a:endParaRPr sz="1200" dirty="0"/>
          </a:p>
          <a:p>
            <a:pPr marL="381000" indent="-381000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	ROM</a:t>
            </a:r>
          </a:p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endParaRPr dirty="0"/>
          </a:p>
          <a:p>
            <a:pPr marL="381000" indent="-381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	</a:t>
            </a:r>
            <a:endParaRPr dirty="0" smtClean="0"/>
          </a:p>
          <a:p>
            <a:pPr marL="381000" indent="-381000" eaLnBrk="1" fontAlgn="auto" hangingPunct="1">
              <a:spcBef>
                <a:spcPts val="18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t>	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548063" y="1493838"/>
            <a:ext cx="5427662" cy="5116512"/>
          </a:xfrm>
        </p:spPr>
        <p:txBody>
          <a:bodyPr rtlCol="0">
            <a:noAutofit/>
          </a:bodyPr>
          <a:lstStyle/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3200" b="1" dirty="0"/>
              <a:t>Explanation</a:t>
            </a:r>
          </a:p>
          <a:p>
            <a:pPr marL="457200" indent="-381000" eaLnBrk="1" fontAlgn="auto" hangingPunct="1"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2000" dirty="0"/>
              <a:t>	</a:t>
            </a:r>
            <a:r>
              <a:rPr sz="2000" b="1" dirty="0"/>
              <a:t>Random Access Memory </a:t>
            </a:r>
            <a:r>
              <a:rPr sz="2000" dirty="0"/>
              <a:t>chips are volatile and hold: </a:t>
            </a:r>
          </a:p>
          <a:p>
            <a:pPr marL="723900" lvl="1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2000" dirty="0"/>
              <a:t>Software instructions</a:t>
            </a:r>
          </a:p>
          <a:p>
            <a:pPr marL="723900" lvl="1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2000" dirty="0"/>
              <a:t>Data before &amp; after the CPU processes it</a:t>
            </a:r>
          </a:p>
          <a:p>
            <a:pPr marL="381000" indent="-3810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2000" dirty="0"/>
              <a:t>	</a:t>
            </a:r>
            <a:r>
              <a:rPr sz="2000" b="1" dirty="0"/>
              <a:t>Read Only Memory</a:t>
            </a:r>
          </a:p>
          <a:p>
            <a:pPr marL="723900" lvl="1" indent="-3810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2000" dirty="0"/>
              <a:t>Cannot be written on or erased without special equipment</a:t>
            </a:r>
          </a:p>
          <a:p>
            <a:pPr marL="723900" lvl="1" indent="-3810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2000" dirty="0"/>
              <a:t>Are loaded at factory with fixed (permanent) start-up instructions (BIOS), that tell the computer how to load the </a:t>
            </a:r>
            <a:r>
              <a:rPr sz="2000"/>
              <a:t>operating </a:t>
            </a:r>
            <a:r>
              <a:rPr sz="2000" smtClean="0"/>
              <a:t>system</a:t>
            </a:r>
            <a:endParaRPr sz="2000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95FD0C-A861-4869-B6B3-2C09B9DFFB0B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0242" name="Picture 2" descr="C:\Users\user\AppData\Local\Microsoft\Windows\Temporary Internet Files\Content.IE5\NJ54PAKZ\MP900400623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7114388" y="640080"/>
            <a:ext cx="1600200" cy="12801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4763" y="1644650"/>
            <a:ext cx="7412037" cy="4832350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3200"/>
              <a:t>Speeding up Processing: Cache </a:t>
            </a:r>
          </a:p>
          <a:p>
            <a:pPr lvl="1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800"/>
              <a:t>The CPU works much faster than RAM, so it often must wait for information</a:t>
            </a:r>
          </a:p>
          <a:p>
            <a:pPr lvl="1" algn="just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800" b="1"/>
              <a:t>Cache</a:t>
            </a:r>
            <a:r>
              <a:rPr sz="2800"/>
              <a:t> temporarily stores instructions and data that the processor uses frequently to speed up processing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6184D4-D56E-4B30-8043-8CF7777149A3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8436" name="Picture 2" descr="C:\Users\user\AppData\Local\Microsoft\Windows\Temporary Internet Files\Content.IE5\C79X6YT8\MP90040706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8250"/>
            <a:ext cx="2332038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292225" y="1817688"/>
            <a:ext cx="7394575" cy="4308475"/>
          </a:xfrm>
        </p:spPr>
        <p:txBody>
          <a:bodyPr/>
          <a:lstStyle/>
          <a:p>
            <a:pPr eaLnBrk="1" hangingPunct="1"/>
            <a:r>
              <a:rPr altLang="en-US"/>
              <a:t>A </a:t>
            </a:r>
            <a:r>
              <a:rPr altLang="en-US" b="1"/>
              <a:t>port</a:t>
            </a:r>
            <a:r>
              <a:rPr altLang="en-US"/>
              <a:t> is a connecting socket or jack on the outside of the computer unit or device into which are plugged different kinds of cables</a:t>
            </a:r>
          </a:p>
          <a:p>
            <a:pPr eaLnBrk="1" hangingPunct="1"/>
            <a:r>
              <a:rPr altLang="en-US"/>
              <a:t>Ports are used to connect peripheral devices</a:t>
            </a:r>
          </a:p>
          <a:p>
            <a:pPr eaLnBrk="1" hangingPunct="1"/>
            <a:endParaRPr altLang="en-US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B80E2B-8A9C-4C7B-AD8C-3CB9ED45111D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00013" y="1552575"/>
            <a:ext cx="2265362" cy="4560888"/>
          </a:xfrm>
        </p:spPr>
        <p:txBody>
          <a:bodyPr rtlCol="0">
            <a:normAutofit/>
          </a:bodyPr>
          <a:lstStyle/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b="1" dirty="0"/>
              <a:t>Port Type</a:t>
            </a:r>
          </a:p>
          <a:p>
            <a:pPr marL="381000" indent="-381000" eaLnBrk="1" fontAlgn="auto" hangingPunct="1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	</a:t>
            </a:r>
            <a:r>
              <a:rPr sz="2400" dirty="0"/>
              <a:t>Serial p</a:t>
            </a:r>
            <a:r>
              <a:rPr sz="2400" dirty="0" smtClean="0"/>
              <a:t>ort</a:t>
            </a:r>
            <a:endParaRPr sz="2400" dirty="0"/>
          </a:p>
          <a:p>
            <a:pPr marL="381000" indent="-381000" eaLnBrk="1" fontAlgn="auto" hangingPunct="1">
              <a:lnSpc>
                <a:spcPct val="95000"/>
              </a:lnSpc>
              <a:spcBef>
                <a:spcPts val="6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	</a:t>
            </a:r>
            <a:r>
              <a:rPr sz="2400" dirty="0"/>
              <a:t>Parallel p</a:t>
            </a:r>
            <a:r>
              <a:rPr sz="2400" dirty="0" smtClean="0"/>
              <a:t>ort</a:t>
            </a:r>
            <a:endParaRPr sz="2400" dirty="0"/>
          </a:p>
          <a:p>
            <a:pPr marL="381000" indent="-381000" eaLnBrk="1" fontAlgn="auto" hangingPunct="1">
              <a:lnSpc>
                <a:spcPct val="95000"/>
              </a:lnSpc>
              <a:spcBef>
                <a:spcPts val="4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dirty="0"/>
              <a:t>	</a:t>
            </a:r>
            <a:r>
              <a:rPr sz="2400" dirty="0"/>
              <a:t>USB </a:t>
            </a:r>
            <a:r>
              <a:rPr sz="2400" dirty="0" smtClean="0"/>
              <a:t>port</a:t>
            </a:r>
            <a:endParaRPr sz="2400" dirty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defRPr/>
            </a:pP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332038" y="1527175"/>
            <a:ext cx="6618287" cy="4789488"/>
          </a:xfrm>
        </p:spPr>
        <p:txBody>
          <a:bodyPr rtlCol="0">
            <a:normAutofit/>
          </a:bodyPr>
          <a:lstStyle/>
          <a:p>
            <a:pPr marL="381000" indent="-38100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dirty="0" smtClean="0"/>
              <a:t>   </a:t>
            </a:r>
            <a:r>
              <a:rPr b="1" dirty="0" smtClean="0"/>
              <a:t>Description</a:t>
            </a:r>
            <a:endParaRPr b="1" dirty="0"/>
          </a:p>
          <a:p>
            <a:pPr marL="381000" indent="-381000" eaLnBrk="1" fontAlgn="auto" hangingPunct="1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1800" dirty="0"/>
              <a:t>	</a:t>
            </a:r>
            <a:r>
              <a:rPr sz="1700" dirty="0"/>
              <a:t>Used to transmit data slowly over long distances</a:t>
            </a:r>
          </a:p>
          <a:p>
            <a:pPr marL="723900" lvl="1" indent="-3810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1700" dirty="0"/>
              <a:t>Sends data sequentially, one bit at a time</a:t>
            </a:r>
          </a:p>
          <a:p>
            <a:pPr marL="723900" lvl="1" indent="-3810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1700" dirty="0"/>
              <a:t>Used to connect </a:t>
            </a:r>
            <a:r>
              <a:rPr sz="1700" dirty="0" smtClean="0"/>
              <a:t>older keyboards, </a:t>
            </a:r>
            <a:r>
              <a:rPr sz="1700" dirty="0"/>
              <a:t>mouse, monitors, dial-up modems</a:t>
            </a:r>
          </a:p>
          <a:p>
            <a:pPr marL="381000" indent="-381000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1700" dirty="0"/>
              <a:t>	For transmitting data quickly over short distances</a:t>
            </a:r>
          </a:p>
          <a:p>
            <a:pPr marL="723900" lvl="1" indent="-3810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1700" dirty="0"/>
              <a:t>Transmits 8 bytes simultaneously</a:t>
            </a:r>
          </a:p>
          <a:p>
            <a:pPr marL="723900" lvl="1" indent="-38100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AutoNum type="alphaLcPeriod"/>
              <a:tabLst>
                <a:tab pos="274320" algn="l"/>
              </a:tabLst>
              <a:defRPr/>
            </a:pPr>
            <a:r>
              <a:rPr sz="1700" dirty="0"/>
              <a:t>Connects printers, external disks, tape backups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1700" dirty="0"/>
              <a:t>	</a:t>
            </a:r>
            <a:r>
              <a:rPr sz="1700" b="1" dirty="0" smtClean="0"/>
              <a:t>Universal Serial Bus </a:t>
            </a:r>
            <a:r>
              <a:rPr sz="1800" dirty="0"/>
              <a:t>high-speed hardware standard for interfacing </a:t>
            </a:r>
            <a:r>
              <a:rPr sz="1800" dirty="0" smtClean="0"/>
              <a:t>	peripheral devices, such </a:t>
            </a:r>
            <a:r>
              <a:rPr sz="1800" dirty="0"/>
              <a:t>as scanners and printers, </a:t>
            </a:r>
            <a:r>
              <a:rPr sz="1800"/>
              <a:t>to </a:t>
            </a:r>
            <a:r>
              <a:rPr sz="1800" smtClean="0"/>
              <a:t>computers. </a:t>
            </a:r>
            <a:r>
              <a:rPr lang="ar-JO" sz="1800" dirty="0" smtClean="0"/>
              <a:t>	</a:t>
            </a:r>
            <a:r>
              <a:rPr sz="1800" smtClean="0"/>
              <a:t>USB </a:t>
            </a:r>
            <a:r>
              <a:rPr sz="1800" dirty="0"/>
              <a:t>is replacing many varieties </a:t>
            </a:r>
            <a:r>
              <a:rPr sz="1800"/>
              <a:t>of </a:t>
            </a:r>
            <a:r>
              <a:rPr sz="1800" smtClean="0"/>
              <a:t>serial </a:t>
            </a:r>
            <a:r>
              <a:rPr sz="1800" dirty="0"/>
              <a:t>and parallel ports.</a:t>
            </a:r>
            <a:endParaRPr sz="1700" dirty="0" smtClean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dirty="0"/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81C5E8-A0E2-4FB0-AACD-FC49E94345E4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258888" y="1817688"/>
            <a:ext cx="7427912" cy="4524375"/>
          </a:xfrm>
        </p:spPr>
        <p:txBody>
          <a:bodyPr/>
          <a:lstStyle/>
          <a:p>
            <a:pPr eaLnBrk="1" hangingPunct="1"/>
            <a:r>
              <a:rPr altLang="en-US" sz="3200"/>
              <a:t>USB </a:t>
            </a:r>
          </a:p>
          <a:p>
            <a:pPr lvl="1" eaLnBrk="1" hangingPunct="1"/>
            <a:r>
              <a:rPr altLang="en-US" sz="2800"/>
              <a:t>Goals</a:t>
            </a:r>
          </a:p>
          <a:p>
            <a:pPr lvl="2" eaLnBrk="1" hangingPunct="1"/>
            <a:r>
              <a:rPr altLang="en-US" sz="2400"/>
              <a:t>Be low-cost</a:t>
            </a:r>
          </a:p>
          <a:p>
            <a:pPr lvl="2" eaLnBrk="1" hangingPunct="1"/>
            <a:r>
              <a:rPr altLang="en-US" sz="2400"/>
              <a:t>Be able to connect lots of devices</a:t>
            </a:r>
          </a:p>
          <a:p>
            <a:pPr lvl="2" eaLnBrk="1" hangingPunct="1"/>
            <a:r>
              <a:rPr altLang="en-US" sz="2400"/>
              <a:t>Be hot swappable</a:t>
            </a:r>
          </a:p>
          <a:p>
            <a:pPr lvl="2" eaLnBrk="1" hangingPunct="1"/>
            <a:r>
              <a:rPr altLang="en-US" sz="2400"/>
              <a:t>Permit plug and play</a:t>
            </a:r>
          </a:p>
          <a:p>
            <a:pPr lvl="3" eaLnBrk="1" hangingPunct="1"/>
            <a:r>
              <a:rPr altLang="en-US"/>
              <a:t>Devices are automatically configured when they are installed – no need to download new drivers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DA0E20-335D-4973-8034-24683D6685A1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4338" name="Picture 2" descr="C:\Users\user\AppData\Local\Microsoft\Windows\Temporary Internet Files\Content.IE5\14NT4GSZ\MC900434855[1].pn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133818" y="1606635"/>
            <a:ext cx="1188720" cy="118872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336C52F-BB24-4A6D-8431-B56BBF48AB81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253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13" y="1519238"/>
            <a:ext cx="7107237" cy="498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Chapter Topics</a:t>
            </a:r>
            <a:endParaRPr/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8137804-9271-4B32-8E2C-9ABAF726D96A}" type="slidenum">
              <a:rPr lang="en-US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5" name="Content Placeholder 2"/>
          <p:cNvSpPr txBox="1">
            <a:spLocks noGrp="1"/>
          </p:cNvSpPr>
          <p:nvPr>
            <p:ph idx="1"/>
          </p:nvPr>
        </p:nvSpPr>
        <p:spPr>
          <a:xfrm>
            <a:off x="1400961" y="1817225"/>
            <a:ext cx="7285839" cy="4308938"/>
          </a:xfrm>
          <a:ln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SzPct val="120000"/>
              <a:buFont typeface="Arial" pitchFamily="34" charset="0"/>
              <a:buChar char="•"/>
              <a:tabLst>
                <a:tab pos="274320" algn="l"/>
              </a:tabLst>
              <a:defRPr lang="en-US" sz="2800" b="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tabLst>
                <a:tab pos="274320" algn="l"/>
              </a:tabLst>
              <a:defRPr lang="en-US" sz="24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tabLst>
                <a:tab pos="274320" algn="l"/>
              </a:tabLst>
              <a:defRPr lang="en-US" sz="20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tabLst>
                <a:tab pos="274320" algn="l"/>
              </a:tabLst>
              <a:defRPr lang="en-US" sz="1800" kern="1200" dirty="0" smtClean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tabLst>
                <a:tab pos="274320" algn="l"/>
              </a:tabLst>
              <a:defRPr lang="en-US" sz="1800" kern="1200" dirty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4.1</a:t>
            </a:r>
            <a:r>
              <a:rPr sz="2600">
                <a:ln>
                  <a:solidFill>
                    <a:schemeClr val="accent1"/>
                  </a:solidFill>
                </a:ln>
              </a:rPr>
              <a:t>    The System Unit: The Basics 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</a:t>
            </a:r>
            <a:r>
              <a:rPr lang="en-GB" sz="2600" b="1">
                <a:ln>
                  <a:solidFill>
                    <a:schemeClr val="accent1"/>
                  </a:solidFill>
                </a:ln>
              </a:rPr>
              <a:t>2</a:t>
            </a:r>
            <a:r>
              <a:rPr sz="2600" b="1">
                <a:ln>
                  <a:solidFill>
                    <a:schemeClr val="accent1"/>
                  </a:solidFill>
                </a:ln>
              </a:rPr>
              <a:t>    </a:t>
            </a:r>
            <a:r>
              <a:rPr sz="2600">
                <a:ln>
                  <a:solidFill>
                    <a:schemeClr val="accent1"/>
                  </a:solidFill>
                </a:ln>
              </a:rPr>
              <a:t>More on the System Unit: What Supports the                        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>
                <a:ln>
                  <a:solidFill>
                    <a:schemeClr val="accent1"/>
                  </a:solidFill>
                </a:ln>
              </a:rPr>
              <a:t>          Processor?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</a:t>
            </a:r>
            <a:r>
              <a:rPr lang="en-GB" sz="2600" b="1">
                <a:ln>
                  <a:solidFill>
                    <a:schemeClr val="accent1"/>
                  </a:solidFill>
                </a:ln>
              </a:rPr>
              <a:t>3</a:t>
            </a:r>
            <a:r>
              <a:rPr sz="2600">
                <a:ln>
                  <a:solidFill>
                    <a:schemeClr val="accent1"/>
                  </a:solidFill>
                </a:ln>
              </a:rPr>
              <a:t>    Secondary Storage</a:t>
            </a:r>
            <a:endParaRPr sz="2600" b="1">
              <a:ln>
                <a:solidFill>
                  <a:schemeClr val="accent1"/>
                </a:solidFill>
              </a:ln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4.4</a:t>
            </a:r>
            <a:r>
              <a:rPr sz="2600">
                <a:ln>
                  <a:solidFill>
                    <a:schemeClr val="accent1"/>
                  </a:solidFill>
                </a:ln>
              </a:rPr>
              <a:t>    Input &amp; Output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4.5</a:t>
            </a:r>
            <a:r>
              <a:rPr sz="2600">
                <a:ln>
                  <a:solidFill>
                    <a:schemeClr val="accent1"/>
                  </a:solidFill>
                </a:ln>
              </a:rPr>
              <a:t>    Input Hardware     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4.6    </a:t>
            </a:r>
            <a:r>
              <a:rPr sz="2600">
                <a:ln>
                  <a:solidFill>
                    <a:schemeClr val="accent1"/>
                  </a:solidFill>
                </a:ln>
              </a:rPr>
              <a:t>Output Hardware</a:t>
            </a:r>
          </a:p>
          <a:p>
            <a:pPr marL="0" indent="0" fontAlgn="auto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sz="2600" b="1">
                <a:ln>
                  <a:solidFill>
                    <a:schemeClr val="accent1"/>
                  </a:solidFill>
                </a:ln>
              </a:rPr>
              <a:t>4.7</a:t>
            </a:r>
            <a:r>
              <a:rPr sz="2600">
                <a:ln>
                  <a:solidFill>
                    <a:schemeClr val="accent1"/>
                  </a:solidFill>
                </a:ln>
              </a:rPr>
              <a:t>    The Future of Input &amp; Output</a:t>
            </a: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sz="2600">
              <a:ln>
                <a:solidFill>
                  <a:schemeClr val="accent1"/>
                </a:solidFill>
              </a:ln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sz="2600">
              <a:ln>
                <a:solidFill>
                  <a:schemeClr val="accent1"/>
                </a:solidFill>
              </a:ln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sz="2600">
              <a:ln>
                <a:solidFill>
                  <a:schemeClr val="accent1"/>
                </a:solidFill>
              </a:ln>
            </a:endParaRPr>
          </a:p>
          <a:p>
            <a:pPr marL="0" indent="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sz="2600">
              <a:ln>
                <a:solidFill>
                  <a:schemeClr val="accent1"/>
                </a:solidFill>
              </a:ln>
            </a:endParaRP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30D3CB-17BE-46AA-8E14-EEB2F0E37AB3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646238"/>
            <a:ext cx="6659563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4116388"/>
            <a:ext cx="5965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38" y="1817688"/>
            <a:ext cx="4130675" cy="430847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Expansion Cards</a:t>
            </a:r>
            <a:r>
              <a:rPr/>
              <a:t>: If a computer uses closed architecture, no expansion  cards can be added; if the computer uses open architecture, expansion cards can be inserted in expansion slots inside the computer, connected to the motherboard.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1E7214-4940-465A-A05D-7813DD86E75A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2001838"/>
            <a:ext cx="4759325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1258888" y="1425575"/>
            <a:ext cx="7767637" cy="5159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altLang="en-US" sz="2400"/>
              <a:t>Types of Expansion Cards</a:t>
            </a:r>
          </a:p>
          <a:p>
            <a:pPr lvl="1" eaLnBrk="1" hangingPunct="1">
              <a:lnSpc>
                <a:spcPct val="80000"/>
              </a:lnSpc>
            </a:pPr>
            <a:r>
              <a:rPr altLang="en-US" b="1"/>
              <a:t>Graphics cards </a:t>
            </a:r>
            <a:r>
              <a:rPr altLang="en-US"/>
              <a:t>(for monitors)</a:t>
            </a:r>
          </a:p>
          <a:p>
            <a:pPr lvl="2" eaLnBrk="1" hangingPunct="1">
              <a:lnSpc>
                <a:spcPct val="80000"/>
              </a:lnSpc>
            </a:pPr>
            <a:r>
              <a:rPr altLang="en-US" sz="2400"/>
              <a:t>Also called a video card, video RAM (VRAM), or video adapter</a:t>
            </a:r>
          </a:p>
          <a:p>
            <a:pPr lvl="2" eaLnBrk="1" hangingPunct="1">
              <a:lnSpc>
                <a:spcPct val="80000"/>
              </a:lnSpc>
            </a:pPr>
            <a:r>
              <a:rPr altLang="en-US" sz="2400"/>
              <a:t>Converts signals from computer into video signals that can be displayed as images on a monitor</a:t>
            </a:r>
          </a:p>
          <a:p>
            <a:pPr lvl="1" eaLnBrk="1" hangingPunct="1">
              <a:lnSpc>
                <a:spcPct val="80000"/>
              </a:lnSpc>
            </a:pPr>
            <a:r>
              <a:rPr altLang="en-US" b="1"/>
              <a:t>Sound cards </a:t>
            </a:r>
            <a:r>
              <a:rPr altLang="en-US"/>
              <a:t>(for speakers and audio output)</a:t>
            </a:r>
          </a:p>
          <a:p>
            <a:pPr lvl="2" eaLnBrk="1" hangingPunct="1">
              <a:lnSpc>
                <a:spcPct val="80000"/>
              </a:lnSpc>
            </a:pPr>
            <a:r>
              <a:rPr altLang="en-US" sz="2400"/>
              <a:t>Used to convert and transmit digital sounds through analog speakers, microphones, and headsets</a:t>
            </a:r>
          </a:p>
          <a:p>
            <a:pPr lvl="1" eaLnBrk="1" hangingPunct="1">
              <a:lnSpc>
                <a:spcPct val="80000"/>
              </a:lnSpc>
            </a:pPr>
            <a:r>
              <a:rPr altLang="en-US" b="1"/>
              <a:t>Modem cards </a:t>
            </a:r>
            <a:r>
              <a:rPr altLang="en-US"/>
              <a:t>(for remote communication) </a:t>
            </a:r>
          </a:p>
          <a:p>
            <a:pPr lvl="1" eaLnBrk="1" hangingPunct="1">
              <a:lnSpc>
                <a:spcPct val="80000"/>
              </a:lnSpc>
            </a:pPr>
            <a:r>
              <a:rPr altLang="en-US" b="1"/>
              <a:t>Network interface cards</a:t>
            </a:r>
            <a:r>
              <a:rPr altLang="en-US"/>
              <a:t> (for remote communication via cable)</a:t>
            </a:r>
          </a:p>
          <a:p>
            <a:pPr lvl="1" eaLnBrk="1" hangingPunct="1">
              <a:lnSpc>
                <a:spcPct val="80000"/>
              </a:lnSpc>
            </a:pPr>
            <a:endParaRPr altLang="en-US"/>
          </a:p>
          <a:p>
            <a:pPr eaLnBrk="1" hangingPunct="1">
              <a:lnSpc>
                <a:spcPct val="80000"/>
              </a:lnSpc>
            </a:pPr>
            <a:endParaRPr altLang="en-US" sz="2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D96C1D8-7084-4A17-AE74-1038C78E07E5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4.3 Secondary Storage</a:t>
            </a:r>
            <a:endParaRPr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CFC386-E768-4CE3-9B58-082B6C86DE15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300163" y="1817688"/>
            <a:ext cx="7386637" cy="4659312"/>
          </a:xfrm>
        </p:spPr>
        <p:txBody>
          <a:bodyPr/>
          <a:lstStyle/>
          <a:p>
            <a:pPr eaLnBrk="1" hangingPunct="1"/>
            <a:r>
              <a:rPr altLang="en-US" b="1"/>
              <a:t>Hard Disks </a:t>
            </a:r>
          </a:p>
          <a:p>
            <a:pPr lvl="1" eaLnBrk="1" hangingPunct="1"/>
            <a:r>
              <a:rPr altLang="en-US"/>
              <a:t>Thin, rigid metal, glass, or ceramic platters covered with a substance that allows data to be held in the form of magnetized spots</a:t>
            </a:r>
          </a:p>
          <a:p>
            <a:pPr lvl="2" eaLnBrk="1" hangingPunct="1"/>
            <a:r>
              <a:rPr altLang="en-US"/>
              <a:t>The more platters there are, the higher the drive capacity </a:t>
            </a:r>
          </a:p>
          <a:p>
            <a:pPr lvl="2" eaLnBrk="1" hangingPunct="1"/>
            <a:r>
              <a:rPr altLang="en-US"/>
              <a:t>Store data in tracks, sectors, and clusters</a:t>
            </a:r>
          </a:p>
          <a:p>
            <a:pPr lvl="2" eaLnBrk="1" hangingPunct="1"/>
            <a:r>
              <a:rPr altLang="en-US"/>
              <a:t>Formatting creates a file allocation table that maps files to clusters.</a:t>
            </a:r>
            <a:endParaRPr altLang="en-US" b="1">
              <a:solidFill>
                <a:srgbClr val="FF0000"/>
              </a:solidFill>
            </a:endParaRPr>
          </a:p>
          <a:p>
            <a:pPr lvl="2" eaLnBrk="1" hangingPunct="1"/>
            <a:r>
              <a:rPr altLang="en-US"/>
              <a:t>Important data should always be backed up!</a:t>
            </a:r>
          </a:p>
          <a:p>
            <a:pPr eaLnBrk="1" hangingPunct="1"/>
            <a:endParaRPr altLang="en-US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2DB1E2-B5DA-40E2-97D8-D22A1CD098A4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5362" name="Picture 2" descr="C:\Users\user\AppData\Local\Microsoft\Windows\Temporary Internet Files\Content.IE5\C79X6YT8\MP90041169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0900" y="625475"/>
            <a:ext cx="2466975" cy="1646238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36869E-5A88-456D-9A9F-1253933074AE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614488"/>
            <a:ext cx="8616950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266825" y="1817688"/>
            <a:ext cx="7419975" cy="46672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b="1"/>
              <a:t>Optical Disks </a:t>
            </a:r>
          </a:p>
          <a:p>
            <a:pPr lvl="1" eaLnBrk="1" hangingPunct="1">
              <a:defRPr/>
            </a:pPr>
            <a:r>
              <a:rPr/>
              <a:t>CDs (compact disks) and DVDs (digital versatile/video disks) are optical disks</a:t>
            </a:r>
          </a:p>
          <a:p>
            <a:pPr lvl="1" eaLnBrk="1" hangingPunct="1">
              <a:defRPr/>
            </a:pPr>
            <a:r>
              <a:rPr/>
              <a:t>Data is written and read using lasers, not a disk read/write head</a:t>
            </a:r>
          </a:p>
          <a:p>
            <a:pPr lvl="2" eaLnBrk="1" hangingPunct="1">
              <a:defRPr/>
            </a:pPr>
            <a:r>
              <a:rPr b="1"/>
              <a:t>CD-ROM</a:t>
            </a:r>
            <a:r>
              <a:rPr/>
              <a:t> is Compact Disk Read-Only Memory</a:t>
            </a:r>
          </a:p>
          <a:p>
            <a:pPr lvl="2" eaLnBrk="1" hangingPunct="1">
              <a:defRPr/>
            </a:pPr>
            <a:r>
              <a:rPr b="1"/>
              <a:t>CD-R</a:t>
            </a:r>
            <a:r>
              <a:rPr/>
              <a:t> (compact disk-recordable) is used for recording only once</a:t>
            </a:r>
          </a:p>
          <a:p>
            <a:pPr lvl="2" eaLnBrk="1" hangingPunct="1">
              <a:defRPr/>
            </a:pPr>
            <a:r>
              <a:rPr b="1"/>
              <a:t>CD-RW</a:t>
            </a:r>
            <a:r>
              <a:rPr/>
              <a:t> (compact disk-rewritable)is an erasable optical disk that can both record and erase data over and over again</a:t>
            </a:r>
            <a:endParaRPr lang="en-GB"/>
          </a:p>
          <a:p>
            <a:pPr lvl="2" eaLnBrk="1" hangingPunct="1">
              <a:defRPr/>
            </a:pPr>
            <a:r>
              <a:rPr b="1"/>
              <a:t>Blu-ray</a:t>
            </a:r>
            <a:r>
              <a:rPr/>
              <a:t> is an optical-disk format used to record, rewrite, and play back high-definition (HD) video, as well as to store large amounts of data.</a:t>
            </a:r>
          </a:p>
          <a:p>
            <a:pPr eaLnBrk="1" hangingPunct="1">
              <a:defRPr/>
            </a:pPr>
            <a:endParaRPr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971447-40AD-4000-8812-AB41023F5080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6386" name="Picture 2" descr="C:\Users\user\AppData\Local\Microsoft\Windows\Temporary Internet Files\Content.IE5\NJ54PAKZ\MP900406815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274975" y="742916"/>
            <a:ext cx="2195416" cy="146304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DSDB-016G-B35_1_1600x1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684463"/>
            <a:ext cx="22828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C0023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4572000"/>
            <a:ext cx="193357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50" y="1433513"/>
            <a:ext cx="7550150" cy="5041900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400" b="1"/>
              <a:t>Flash Memory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200"/>
              <a:t>Nonvolatile memory with no moving parts</a:t>
            </a:r>
            <a:endParaRPr sz="1800"/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Flash memory cards 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Insert these into a flash port of a camera, handheld PC, smartphone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lang="en-GB"/>
          </a:p>
          <a:p>
            <a:pPr lvl="3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lang="en-GB"/>
          </a:p>
          <a:p>
            <a:pPr lvl="3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endParaRPr/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Flash memory drives (keychain drives)</a:t>
            </a:r>
          </a:p>
          <a:p>
            <a:pPr marL="1600200" lvl="4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mtClean="0"/>
              <a:t>A </a:t>
            </a:r>
            <a:r>
              <a:rPr/>
              <a:t>finger-sized module of flash memory</a:t>
            </a:r>
          </a:p>
          <a:p>
            <a:pPr marL="1600200" lvl="4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Plugs into a</a:t>
            </a:r>
            <a:r>
              <a:rPr smtClean="0"/>
              <a:t> </a:t>
            </a:r>
            <a:r>
              <a:rPr/>
              <a:t>USB </a:t>
            </a:r>
            <a:r>
              <a:rPr smtClean="0"/>
              <a:t>port</a:t>
            </a:r>
            <a:endParaRPr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sz="2000"/>
          </a:p>
        </p:txBody>
      </p:sp>
      <p:sp>
        <p:nvSpPr>
          <p:cNvPr id="3072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43DE6FD-AE02-4F25-AD3E-27E2D4E4EAB1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1258888" y="1817688"/>
            <a:ext cx="7427912" cy="4308475"/>
          </a:xfrm>
        </p:spPr>
        <p:txBody>
          <a:bodyPr/>
          <a:lstStyle/>
          <a:p>
            <a:pPr eaLnBrk="1" hangingPunct="1"/>
            <a:r>
              <a:rPr altLang="en-US"/>
              <a:t>Online Secondary Storage (Cloud Storage)</a:t>
            </a:r>
          </a:p>
          <a:p>
            <a:pPr lvl="1" eaLnBrk="1" hangingPunct="1"/>
            <a:r>
              <a:rPr altLang="en-US"/>
              <a:t>Allows you to use the internet to back up your data</a:t>
            </a:r>
          </a:p>
          <a:p>
            <a:pPr lvl="2" eaLnBrk="1" hangingPunct="1"/>
            <a:r>
              <a:rPr altLang="en-US"/>
              <a:t>Sign up with a vendor and receive access to software and applications that allow you to upload your data to that company’s server</a:t>
            </a:r>
          </a:p>
          <a:p>
            <a:pPr lvl="2" eaLnBrk="1" hangingPunct="1">
              <a:buFont typeface="Arial" pitchFamily="34" charset="0"/>
              <a:buNone/>
            </a:pPr>
            <a:endParaRPr altLang="en-US"/>
          </a:p>
          <a:p>
            <a:pPr eaLnBrk="1" hangingPunct="1"/>
            <a:endParaRPr altLang="en-US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3C83DB-F8FA-43AA-83C9-C8BCA21325AF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1748" name="Picture 2" descr="C:\Users\user\AppData\Local\Microsoft\Windows\Temporary Internet Files\Content.IE5\C79X6YT8\MP90043737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3405188"/>
            <a:ext cx="317182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4.4 Input &amp; Output</a:t>
            </a:r>
            <a:endParaRPr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26A48A-4045-425F-9405-0DB9DBA8D0D4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4.1 </a:t>
            </a:r>
            <a:r>
              <a:rPr/>
              <a:t>The System Unit: The Basics</a:t>
            </a:r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40B3484-FDFE-4CDD-82EE-1C7590FBA6C6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8888" y="1817688"/>
            <a:ext cx="7427912" cy="4516437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Input Hardware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Devices that translate data into a form the computer can process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Translates words, numbers, sounds, and pictures into binary 0s and 1s (off or on electrical signals or light pulses)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Output Hardware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Devices that translate information processed by the computer into a form humans can understand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Translates binary code into words,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/>
              <a:t>    numbers, sounds, and pictures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FE0CFC-0BFF-4280-9063-813F9D0776B5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3796" name="Picture 2" descr="C:\Users\user\AppData\Local\Microsoft\Windows\Temporary Internet Files\Content.IE5\C79X6YT8\MP91021641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1120775"/>
            <a:ext cx="1365250" cy="118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3" descr="C:\Users\user\AppData\Local\Microsoft\Windows\Temporary Internet Files\Content.IE5\C79X6YT8\MC90043387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351338"/>
            <a:ext cx="12795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 descr="C:\Users\user\AppData\Local\Microsoft\Windows\Temporary Internet Files\Content.IE5\C79X6YT8\MC90043983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5259388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C91163C-538B-4899-9945-111E3D657300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364342" y="690249"/>
            <a:ext cx="7286171" cy="57607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4.5 Input Hardware</a:t>
            </a:r>
            <a:endParaRPr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E3DD8D-8C96-4AC7-8938-2CBE10FC98DE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738" y="1417638"/>
            <a:ext cx="7453312" cy="4700587"/>
          </a:xfrm>
        </p:spPr>
        <p:txBody>
          <a:bodyPr/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+mj-lt"/>
              <a:buAutoNum type="arabicPeriod"/>
              <a:tabLst>
                <a:tab pos="274320" algn="l"/>
              </a:tabLst>
              <a:defRPr/>
            </a:pPr>
            <a:r>
              <a:rPr sz="2600" b="1"/>
              <a:t>Keyboards</a:t>
            </a:r>
            <a:r>
              <a:rPr sz="2600"/>
              <a:t>: convert letters, numbers,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 sz="2600"/>
              <a:t>    and characters into electrical signals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2200"/>
              <a:t>English keyboards differ from foreign language keyboards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0FBAB3-4958-4C42-9B77-E74CE13838A1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6868" name="Picture 2" descr="C:\Users\user\AppData\Local\Microsoft\Windows\Temporary Internet Files\Content.IE5\XGDJ0PHB\MP9003163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3378200"/>
            <a:ext cx="53990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TextBox 1"/>
          <p:cNvSpPr txBox="1">
            <a:spLocks noChangeArrowheads="1"/>
          </p:cNvSpPr>
          <p:nvPr/>
        </p:nvSpPr>
        <p:spPr bwMode="auto">
          <a:xfrm>
            <a:off x="6950075" y="6165850"/>
            <a:ext cx="186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(</a:t>
            </a:r>
            <a:r>
              <a:rPr lang="en-US" altLang="en-US" sz="1800" i="1"/>
              <a:t>continued</a:t>
            </a:r>
            <a:r>
              <a:rPr lang="en-US" altLang="en-US" sz="1800"/>
              <a:t>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origin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6788"/>
            <a:ext cx="2163763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216025" y="1449388"/>
            <a:ext cx="7718425" cy="51943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 startAt="2"/>
              <a:defRPr/>
            </a:pPr>
            <a:r>
              <a:rPr sz="2600" b="1"/>
              <a:t>Pointing Devices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000"/>
              <a:t>Control the position of the cursor or pointer on the screen and allow the user to select options displayed on the screen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sz="2000" b="1"/>
              <a:t>Mouse </a:t>
            </a:r>
            <a:r>
              <a:rPr sz="2000"/>
              <a:t>is the principal pointing device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/>
              <a:t>Mechanical mouse: a ball inside the mouse touches the desktop surface and rolls with the mouse</a:t>
            </a:r>
          </a:p>
          <a:p>
            <a:pPr lvl="2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/>
              <a:t>Optical mouse: uses laser beams and special chips to encode data for the computer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sz="2000" b="1"/>
              <a:t>Trackball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GB"/>
              <a:t>A movable ball mounted on top of a stationary device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GB"/>
              <a:t>Good for locations where a mouse can’t move around enough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 sz="2000" b="1"/>
              <a:t>Touchpad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GB"/>
              <a:t>To use: slide your finger over this small flat surface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GB"/>
              <a:t>Click by tapping you finger on the surface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GB"/>
              <a:t>May require more practice to use than a mouse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GB"/>
              <a:t>Used on laptops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9A355E-8404-443B-9646-0BC936270D2F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7893" name="Picture 3" descr="C:\Users\user\AppData\Local\Microsoft\Windows\Temporary Internet Files\Content.IE5\NJ54PAKZ\MM900395727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2120900"/>
            <a:ext cx="1468438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1266825" y="1817688"/>
            <a:ext cx="7419975" cy="43084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charset="0"/>
              <a:buChar char="•"/>
              <a:defRPr/>
            </a:pPr>
            <a:r>
              <a:rPr b="1"/>
              <a:t>Pointing Devices</a:t>
            </a:r>
            <a:r>
              <a:rPr/>
              <a:t> </a:t>
            </a:r>
            <a:r>
              <a:rPr sz="2000"/>
              <a:t>(</a:t>
            </a:r>
            <a:r>
              <a:rPr sz="2000" i="1"/>
              <a:t>continued</a:t>
            </a:r>
            <a:r>
              <a:rPr sz="2000"/>
              <a:t>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b="1"/>
              <a:t>Touch Screens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A video display screen sensitized to receive input from a finger touch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Often used in ATMs, information, kiosks, reservation kiosks, voting machines, cellphones, and e-books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b="1"/>
              <a:t>Pen input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Uses a pen-like stylus for input 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Uses handwriting recognition to translate cursive writing into data (handwriting recognition)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 b="1"/>
              <a:t>Digitizer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/>
              <a:t>Uses an electronic pen or puck to convert drawings and photos to digital data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lang="en-GB"/>
              <a:t>Digitizing tablets are often used in architecture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62CC0C9-F419-4CF0-84FF-7D4D0DE7F2AF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8916" name="Picture 3" descr="C:\Users\user\AppData\Local\Microsoft\Windows\Temporary Internet Files\Content.IE5\XGDJ0PHB\MC90043259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667125"/>
            <a:ext cx="1096962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user\AppData\Local\Microsoft\Windows\Temporary Internet Files\Content.IE5\14NT4GSZ\MC900441334[1].png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t="25248" b="9002"/>
          <a:stretch/>
        </p:blipFill>
        <p:spPr bwMode="auto">
          <a:xfrm>
            <a:off x="261071" y="4964948"/>
            <a:ext cx="1698172" cy="11165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241425" y="1611313"/>
            <a:ext cx="7600950" cy="5116512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  <a:defRPr/>
            </a:pPr>
            <a:r>
              <a:rPr b="1"/>
              <a:t>Scanning &amp; Reading </a:t>
            </a:r>
            <a:r>
              <a:rPr sz="2600" b="1"/>
              <a:t>Devices</a:t>
            </a:r>
            <a:r>
              <a:rPr sz="2600"/>
              <a:t>—Source data-entry devices that create machine-readable data and feed it directly into the computer (no keyboard is used)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b="1"/>
              <a:t>Scanners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Use light-sensing equipment to translate images of text, drawings, and photos into digital form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Image scanners are used in electronic imaging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Resolution refers to the image sharpness, measured in dots per inch (dpi)</a:t>
            </a:r>
          </a:p>
          <a:p>
            <a:pPr eaLnBrk="1" hangingPunct="1">
              <a:buFont typeface="Arial" charset="0"/>
              <a:buChar char="•"/>
              <a:defRPr/>
            </a:pPr>
            <a:endParaRPr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321689-3703-4019-B896-9B77F26BD29A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8194" name="Picture 2" descr="C:\Users\user\AppData\Local\Microsoft\Windows\Temporary Internet Files\Content.IE5\XGDJ0PHB\MC900434780[1].png"/>
          <p:cNvPicPr>
            <a:picLocks noChangeAspect="1" noChangeArrowheads="1"/>
          </p:cNvPicPr>
          <p:nvPr/>
        </p:nvPicPr>
        <p:blipFill rotWithShape="1">
          <a:blip r:embed="rId2"/>
          <a:srcRect t="16659" b="15451"/>
          <a:stretch/>
        </p:blipFill>
        <p:spPr bwMode="auto">
          <a:xfrm>
            <a:off x="4673600" y="5057775"/>
            <a:ext cx="2757488" cy="1522413"/>
          </a:xfrm>
          <a:prstGeom prst="rect">
            <a:avLst/>
          </a:prstGeom>
          <a:noFill/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123950" y="1817688"/>
            <a:ext cx="7562850" cy="4308475"/>
          </a:xfrm>
        </p:spPr>
        <p:txBody>
          <a:bodyPr/>
          <a:lstStyle/>
          <a:p>
            <a:pPr lvl="1" eaLnBrk="1" hangingPunct="1"/>
            <a:r>
              <a:rPr altLang="en-US" b="1"/>
              <a:t>Bar-Code Readers </a:t>
            </a:r>
            <a:r>
              <a:rPr altLang="en-US"/>
              <a:t>(source data entry)</a:t>
            </a:r>
          </a:p>
          <a:p>
            <a:pPr lvl="2" eaLnBrk="1" hangingPunct="1"/>
            <a:r>
              <a:rPr altLang="en-US"/>
              <a:t>Photoelectric (optical) scanners that translate bar code symbols into digital code</a:t>
            </a:r>
          </a:p>
          <a:p>
            <a:pPr lvl="3" eaLnBrk="1" hangingPunct="1"/>
            <a:r>
              <a:rPr altLang="en-US" sz="1800"/>
              <a:t>The digital code is then sent to a computer</a:t>
            </a:r>
          </a:p>
          <a:p>
            <a:pPr lvl="3" eaLnBrk="1" hangingPunct="1"/>
            <a:r>
              <a:rPr altLang="en-US" sz="1800"/>
              <a:t>The computer looks up the item and displays its name and associated information</a:t>
            </a:r>
          </a:p>
          <a:p>
            <a:pPr eaLnBrk="1" hangingPunct="1"/>
            <a:endParaRPr altLang="en-US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02EEF5-7586-4695-AFB8-05626280D803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0964" name="Picture 8" descr="Barcode-sc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3700463"/>
            <a:ext cx="2857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1200150" y="1660525"/>
            <a:ext cx="7859713" cy="4865688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4"/>
            </a:pPr>
            <a:r>
              <a:rPr altLang="en-US" b="1"/>
              <a:t>Audio Input Devices</a:t>
            </a:r>
          </a:p>
          <a:p>
            <a:pPr lvl="1" eaLnBrk="1" hangingPunct="1"/>
            <a:r>
              <a:rPr altLang="en-US"/>
              <a:t>Record analog sound and translate it into digital files for storage and processing</a:t>
            </a: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91E45E-651F-40FB-84EF-D77DD3FF92D2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1988" name="Picture 5" descr="C:\Users\user\AppData\Local\Microsoft\Windows\Temporary Internet Files\Content.IE5\14NT4GSZ\MC900440388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3482975"/>
            <a:ext cx="2235200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5" descr="LifechatHeadse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3192463"/>
            <a:ext cx="2965450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274763" y="1817688"/>
            <a:ext cx="7524750" cy="4683125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5"/>
            </a:pPr>
            <a:r>
              <a:rPr altLang="en-US" b="1"/>
              <a:t>Video Input Devices</a:t>
            </a:r>
          </a:p>
          <a:p>
            <a:pPr lvl="1" eaLnBrk="1" hangingPunct="1"/>
            <a:r>
              <a:rPr altLang="en-US" b="1"/>
              <a:t>Webcams</a:t>
            </a:r>
          </a:p>
          <a:p>
            <a:pPr lvl="2" eaLnBrk="1" hangingPunct="1"/>
            <a:r>
              <a:rPr altLang="en-US"/>
              <a:t>Video cameras attached to a computer to record live moving images then post them to a website in real time</a:t>
            </a:r>
          </a:p>
          <a:p>
            <a:pPr lvl="2" eaLnBrk="1" hangingPunct="1"/>
            <a:r>
              <a:rPr altLang="en-US"/>
              <a:t>Require special software, usually included with the camera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A492D7-D213-4122-9B04-E0FB3BE7406E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3012" name="Picture 6" descr="C:\Users\Murad\Desktop\Video Input Dev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4068763"/>
            <a:ext cx="2782887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AD0D7C-449E-4835-9467-942A0733EFFD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647500" y="1655595"/>
            <a:ext cx="4404060" cy="39319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72" name="TextBox 3"/>
          <p:cNvSpPr txBox="1">
            <a:spLocks noChangeArrowheads="1"/>
          </p:cNvSpPr>
          <p:nvPr/>
        </p:nvSpPr>
        <p:spPr bwMode="auto">
          <a:xfrm>
            <a:off x="973138" y="2030413"/>
            <a:ext cx="35401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Binary System</a:t>
            </a:r>
            <a:r>
              <a:rPr lang="en-US" altLang="en-US" sz="2400"/>
              <a:t>: the basic data-representation method for computers uses just two numbers: 0 and 1, representing the off/on states of electricity or light pulses.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713" y="1817688"/>
            <a:ext cx="8497887" cy="4741862"/>
          </a:xfrm>
        </p:spPr>
        <p:txBody>
          <a:bodyPr/>
          <a:lstStyle/>
          <a:p>
            <a:pPr marL="744220" lvl="1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Digital Cameras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Use a light-sensitive processor chip </a:t>
            </a:r>
          </a:p>
          <a:p>
            <a:pPr marL="857250" lvl="2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/>
              <a:t>     to capture photographic images in digital </a:t>
            </a:r>
          </a:p>
          <a:p>
            <a:pPr marL="857250" lvl="2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/>
              <a:t>     form and store them on  a small diskette </a:t>
            </a:r>
          </a:p>
          <a:p>
            <a:pPr marL="857250" lvl="2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/>
              <a:t>     in the camera or on flash memory cards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Most can be connected to a PC by USB or FireWire</a:t>
            </a:r>
          </a:p>
          <a:p>
            <a:pPr lvl="3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Allows you to take many pictures and decide which ones to save, email, and/or print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Camera Phones 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Digital cameras are now on cellphones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Convenience of being able to take photos, then instantly email or message them to someone else</a:t>
            </a:r>
          </a:p>
          <a:p>
            <a:pPr lvl="2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2878F3-D230-4748-BB84-C496AE44DE3A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4339" name="Picture 3" descr="C:\Users\user\AppData\Local\Microsoft\Windows\Temporary Internet Files\Content.IE5\XGDJ0PHB\MP900430949[1].jpg"/>
          <p:cNvPicPr>
            <a:picLocks noChangeAspect="1" noChangeArrowheads="1"/>
          </p:cNvPicPr>
          <p:nvPr/>
        </p:nvPicPr>
        <p:blipFill rotWithShape="1">
          <a:blip r:embed="rId2" cstate="print">
            <a:extLst/>
          </a:blip>
          <a:srcRect t="19614"/>
          <a:stretch/>
        </p:blipFill>
        <p:spPr bwMode="auto">
          <a:xfrm>
            <a:off x="6476854" y="1371530"/>
            <a:ext cx="2493835" cy="213164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  <p:pic>
        <p:nvPicPr>
          <p:cNvPr id="14340" name="Picture 4" descr="C:\Users\user\AppData\Local\Microsoft\Windows\Temporary Internet Files\Content.IE5\C79X6YT8\MP900405642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062108" y="4770847"/>
            <a:ext cx="1230053" cy="82296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1284288" y="1843088"/>
            <a:ext cx="7377112" cy="43084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6"/>
              <a:defRPr/>
            </a:pPr>
            <a:r>
              <a:rPr b="1"/>
              <a:t>Speech-Recognition Systems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/>
              <a:t>Use a microphone or telephone as an input device. Converts a person’s speech into digital signals by comparing against 200,000 or so stored patterns.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Used in places where people need their hands free – warehouses, car radios, stock exchange trades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Helpful for people with visual or physical disabilities that prevent them from using other input devices</a:t>
            </a:r>
          </a:p>
          <a:p>
            <a:pPr eaLnBrk="1" hangingPunct="1">
              <a:buFont typeface="Arial" charset="0"/>
              <a:buChar char="•"/>
              <a:defRPr/>
            </a:pPr>
            <a:endParaRPr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B19BC1-292B-4C6E-A458-B90B21009C05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6386" name="Picture 2" descr="C:\Users\user\AppData\Local\Microsoft\Windows\Temporary Internet Files\Content.IE5\XGDJ0PHB\MC900198208[1].wmf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32707" y="3663289"/>
            <a:ext cx="1919679" cy="2286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225550" y="1817688"/>
            <a:ext cx="7461250" cy="4308475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7"/>
              <a:defRPr/>
            </a:pPr>
            <a:r>
              <a:rPr b="1"/>
              <a:t>Sensors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/>
              <a:t>Input device that collects specific data directly from the environment and transmits it to a computer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/>
              <a:t>Can be used to detect speed, movement, weight, pressure, temperature, humidity, wind, current, fog, gas, smoke, light, shapes, images, etc.</a:t>
            </a:r>
          </a:p>
          <a:p>
            <a:pPr eaLnBrk="1" hangingPunct="1">
              <a:buFont typeface="Arial" charset="0"/>
              <a:buChar char="•"/>
              <a:defRPr/>
            </a:pPr>
            <a:endParaRPr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8F9F46-5784-4E2B-8208-09CE4598EA9C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6084" name="Picture 9" descr="C:\Users\Murad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3" y="4487863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10" descr="C:\Users\Murad\Desktop\vts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4489450"/>
            <a:ext cx="2751137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233488" y="1674813"/>
            <a:ext cx="7453312" cy="4725987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 startAt="8"/>
              <a:defRPr/>
            </a:pPr>
            <a:r>
              <a:rPr sz="2600" b="1"/>
              <a:t>RFID Tags 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sz="2000"/>
              <a:t>Radio-frequency identification (RFID) tags have a microchip that contains specific code numbers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Scanners use radio waves to read the code numbers and match the codes to a database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/>
              <a:t>Enables items to be tracked without physical contact</a:t>
            </a:r>
          </a:p>
          <a:p>
            <a:pPr lvl="3" eaLnBrk="1" hangingPunct="1">
              <a:buFont typeface="Arial" charset="0"/>
              <a:buChar char="•"/>
              <a:defRPr/>
            </a:pPr>
            <a:r>
              <a:rPr/>
              <a:t>Drivers put RFID tags in cars to automatically pay tolls</a:t>
            </a:r>
          </a:p>
          <a:p>
            <a:pPr lvl="3" eaLnBrk="1" hangingPunct="1">
              <a:buFont typeface="Arial" charset="0"/>
              <a:buChar char="•"/>
              <a:defRPr/>
            </a:pPr>
            <a:r>
              <a:rPr/>
              <a:t>FDA is tagging certain drugs with RFID to avoid counterfeits</a:t>
            </a:r>
          </a:p>
          <a:p>
            <a:pPr lvl="3" eaLnBrk="1" hangingPunct="1">
              <a:buFont typeface="Arial" charset="0"/>
              <a:buChar char="•"/>
              <a:defRPr/>
            </a:pPr>
            <a:r>
              <a:rPr/>
              <a:t>Carmakers are using it for car electronic keyless entry</a:t>
            </a:r>
          </a:p>
          <a:p>
            <a:pPr lvl="3" eaLnBrk="1" hangingPunct="1">
              <a:buFont typeface="Arial" charset="0"/>
              <a:buChar char="•"/>
              <a:defRPr/>
            </a:pPr>
            <a:r>
              <a:rPr/>
              <a:t>RFID tags are implanted under skin of pets to aid in recovery and identification when they get lost</a:t>
            </a:r>
          </a:p>
          <a:p>
            <a:pPr eaLnBrk="1" hangingPunct="1">
              <a:buFont typeface="Arial" charset="0"/>
              <a:buChar char="•"/>
              <a:defRPr/>
            </a:pPr>
            <a:endParaRPr sz="20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3ACDF9-3A6F-4451-97A4-8C3C9141654C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47108" name="Picture 2" descr="C:\Users\user\AppData\Local\Microsoft\Windows\Temporary Internet Files\Content.IE5\XGDJ0PHB\MC900349993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2144713"/>
            <a:ext cx="1066800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C:\Users\user\AppData\Local\Microsoft\Windows\Temporary Internet Files\Content.IE5\C79X6YT8\MP900444588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86655" y="4576195"/>
            <a:ext cx="2438400" cy="1828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4.6 Output Hardware</a:t>
            </a:r>
            <a:endParaRPr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C6AB34-69FD-4F94-BC94-3C5A00A96960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9363" y="1817688"/>
            <a:ext cx="7437437" cy="4308475"/>
          </a:xfrm>
        </p:spPr>
        <p:txBody>
          <a:bodyPr/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Softcopy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Data that is shown on a display screen or is in audio or voice form; exists electronically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Is not tangible, is impermanent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b="1"/>
              <a:t>Hardcopy 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Relatively permanent—printed 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r>
              <a:rPr/>
              <a:t>    and film output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None/>
              <a:tabLst>
                <a:tab pos="274320" algn="l"/>
              </a:tabLst>
              <a:defRPr/>
            </a:pPr>
            <a:endParaRPr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B8FA5D5-62F4-4811-A923-8E7D5A9EAE4C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20482" name="Picture 2" descr="C:\Users\user\AppData\Local\Microsoft\Windows\Temporary Internet Files\Content.IE5\14NT4GSZ\MP900408989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064466" y="4555221"/>
            <a:ext cx="1828800" cy="1828800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</p:pic>
      <p:pic>
        <p:nvPicPr>
          <p:cNvPr id="49157" name="Picture 3" descr="C:\Users\user\AppData\Local\Microsoft\Windows\Temporary Internet Files\Content.IE5\14NT4GSZ\MC900431619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0" y="112395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>
          <a:xfrm>
            <a:off x="176213" y="1817688"/>
            <a:ext cx="7777162" cy="4751387"/>
          </a:xfrm>
        </p:spPr>
        <p:txBody>
          <a:bodyPr/>
          <a:lstStyle/>
          <a:p>
            <a:pPr eaLnBrk="1" hangingPunct="1"/>
            <a:r>
              <a:rPr altLang="en-US" b="1"/>
              <a:t>Display Screens </a:t>
            </a:r>
            <a:r>
              <a:rPr altLang="en-US" sz="2000"/>
              <a:t>(Softcopy Output)</a:t>
            </a:r>
          </a:p>
          <a:p>
            <a:pPr lvl="1" eaLnBrk="1" hangingPunct="1"/>
            <a:r>
              <a:rPr altLang="en-US" sz="2000"/>
              <a:t>Also called </a:t>
            </a:r>
            <a:r>
              <a:rPr altLang="en-US" sz="2000" b="1"/>
              <a:t>monitors</a:t>
            </a:r>
          </a:p>
          <a:p>
            <a:pPr marL="958850" lvl="3" eaLnBrk="1" hangingPunct="1"/>
            <a:r>
              <a:rPr altLang="en-US" b="1"/>
              <a:t>Resolution</a:t>
            </a:r>
            <a:r>
              <a:rPr altLang="en-US"/>
              <a:t> refers to the image sharpness</a:t>
            </a:r>
          </a:p>
          <a:p>
            <a:pPr marL="958850" lvl="3" eaLnBrk="1" hangingPunct="1"/>
            <a:r>
              <a:rPr altLang="en-US" sz="1800"/>
              <a:t>The more pixels, the better the resolution</a:t>
            </a:r>
          </a:p>
          <a:p>
            <a:pPr marL="958850" lvl="3" eaLnBrk="1" hangingPunct="1"/>
            <a:r>
              <a:rPr altLang="en-US" sz="1800"/>
              <a:t>Expressed in dots per inch (dpi)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DC4B47-0B96-4883-8C1F-14CC9E32424F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0180" name="Picture 6" descr="C:\Users\Murad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1587">
            <a:off x="5075238" y="3409950"/>
            <a:ext cx="27559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1208088" y="1652588"/>
            <a:ext cx="7478712" cy="4891087"/>
          </a:xfrm>
        </p:spPr>
        <p:txBody>
          <a:bodyPr/>
          <a:lstStyle/>
          <a:p>
            <a:pPr eaLnBrk="1" hangingPunct="1"/>
            <a:r>
              <a:rPr altLang="en-US" b="1"/>
              <a:t>Printers &amp; Plotters </a:t>
            </a:r>
            <a:r>
              <a:rPr lang="en-GB" altLang="en-US" sz="2000"/>
              <a:t>(Hardcopy Output)</a:t>
            </a:r>
            <a:endParaRPr altLang="en-US" sz="2000" b="1"/>
          </a:p>
          <a:p>
            <a:pPr lvl="1" eaLnBrk="1" hangingPunct="1"/>
            <a:r>
              <a:rPr altLang="en-US" sz="2300"/>
              <a:t>Printers print text and graphics on paper or other </a:t>
            </a:r>
            <a:r>
              <a:rPr altLang="en-US" sz="2300" b="1"/>
              <a:t>hardcopy</a:t>
            </a:r>
            <a:r>
              <a:rPr altLang="en-US" sz="2300"/>
              <a:t> materials</a:t>
            </a:r>
          </a:p>
          <a:p>
            <a:pPr lvl="1" eaLnBrk="1" hangingPunct="1"/>
            <a:r>
              <a:rPr altLang="en-US" sz="2300"/>
              <a:t>Printers are either impact or nonimpact</a:t>
            </a:r>
          </a:p>
          <a:p>
            <a:pPr lvl="2" eaLnBrk="1" hangingPunct="1"/>
            <a:r>
              <a:rPr altLang="en-US" sz="1900" b="1"/>
              <a:t>Impact printers (dot-matrix printer)</a:t>
            </a:r>
            <a:r>
              <a:rPr altLang="en-US" sz="1900"/>
              <a:t> print by striking the paper directly; </a:t>
            </a:r>
          </a:p>
          <a:p>
            <a:pPr lvl="2" eaLnBrk="1" hangingPunct="1"/>
            <a:r>
              <a:rPr altLang="en-US" sz="1900" b="1"/>
              <a:t>Nonimpact printers </a:t>
            </a:r>
            <a:r>
              <a:rPr altLang="en-US" sz="1900"/>
              <a:t>(such as </a:t>
            </a:r>
            <a:r>
              <a:rPr altLang="en-US" sz="1900" b="1"/>
              <a:t>laser printers </a:t>
            </a:r>
            <a:r>
              <a:rPr altLang="en-US" sz="1900"/>
              <a:t>and</a:t>
            </a:r>
            <a:r>
              <a:rPr altLang="en-US" sz="1900" b="1"/>
              <a:t> inkjet printers) </a:t>
            </a:r>
            <a:r>
              <a:rPr altLang="en-US" sz="1900"/>
              <a:t>do not have direct contact with the hardcopy medium</a:t>
            </a:r>
          </a:p>
          <a:p>
            <a:pPr eaLnBrk="1" hangingPunct="1"/>
            <a:endParaRPr altLang="en-US" sz="23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9C7D82-D20A-4083-8FDF-5527D135FCE5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1204" name="Picture 5" descr="C:\Users\Murad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613" y="4600575"/>
            <a:ext cx="2270125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6" descr="C:\Users\Murad\Desktop\Print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863" y="4676775"/>
            <a:ext cx="181451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1266825" y="1817688"/>
            <a:ext cx="7419975" cy="4759325"/>
          </a:xfrm>
        </p:spPr>
        <p:txBody>
          <a:bodyPr/>
          <a:lstStyle/>
          <a:p>
            <a:pPr eaLnBrk="1" hangingPunct="1"/>
            <a:r>
              <a:rPr altLang="en-US" b="1"/>
              <a:t>Sound, Voice, &amp; Video </a:t>
            </a:r>
          </a:p>
          <a:p>
            <a:pPr lvl="1" eaLnBrk="1" hangingPunct="1"/>
            <a:r>
              <a:rPr altLang="en-US" sz="1900" b="1"/>
              <a:t>Sound output</a:t>
            </a:r>
            <a:r>
              <a:rPr altLang="en-US" sz="1900"/>
              <a:t>—produces digitized sounds, even “3-D” sound</a:t>
            </a:r>
          </a:p>
          <a:p>
            <a:pPr lvl="2" eaLnBrk="1" hangingPunct="1"/>
            <a:r>
              <a:rPr altLang="en-US" sz="1900"/>
              <a:t>You need a sound card and sound software</a:t>
            </a:r>
          </a:p>
          <a:p>
            <a:pPr lvl="2" eaLnBrk="1" hangingPunct="1"/>
            <a:r>
              <a:rPr altLang="en-US" sz="1900"/>
              <a:t>Good speakers can improve the sound</a:t>
            </a:r>
          </a:p>
          <a:p>
            <a:pPr lvl="1" eaLnBrk="1" hangingPunct="1"/>
            <a:r>
              <a:rPr altLang="en-US" sz="1900" b="1"/>
              <a:t>Voice output</a:t>
            </a:r>
            <a:r>
              <a:rPr altLang="en-US" sz="1900"/>
              <a:t>—converts digital data into speechlike sounds</a:t>
            </a:r>
          </a:p>
          <a:p>
            <a:pPr lvl="2" eaLnBrk="1" hangingPunct="1"/>
            <a:r>
              <a:rPr altLang="en-US" sz="1900"/>
              <a:t>Used in phones, cars, toys and games</a:t>
            </a:r>
          </a:p>
          <a:p>
            <a:pPr lvl="1" eaLnBrk="1" hangingPunct="1"/>
            <a:r>
              <a:rPr altLang="en-US" sz="1900" b="1"/>
              <a:t>Video output</a:t>
            </a:r>
            <a:r>
              <a:rPr altLang="en-US" sz="1900"/>
              <a:t>—photographic images played quickly enough to appear as full-motion</a:t>
            </a:r>
          </a:p>
          <a:p>
            <a:pPr lvl="2" eaLnBrk="1" hangingPunct="1"/>
            <a:r>
              <a:rPr altLang="en-US" sz="1900"/>
              <a:t>Requires powerful processor and video card</a:t>
            </a:r>
          </a:p>
          <a:p>
            <a:pPr lvl="2" eaLnBrk="1" hangingPunct="1"/>
            <a:r>
              <a:rPr altLang="en-US" sz="1900"/>
              <a:t>Video files are large, so a lot of storage is needed, too.</a:t>
            </a:r>
          </a:p>
          <a:p>
            <a:pPr lvl="2" eaLnBrk="1" hangingPunct="1"/>
            <a:r>
              <a:rPr altLang="en-US" sz="1900" b="1"/>
              <a:t>Videoconferencing</a:t>
            </a:r>
            <a:r>
              <a:rPr altLang="en-US" sz="1900"/>
              <a:t> is a form of video output</a:t>
            </a:r>
          </a:p>
          <a:p>
            <a:pPr eaLnBrk="1" hangingPunct="1"/>
            <a:endParaRPr altLang="en-US" sz="190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2902D7-894D-4461-89AE-40596A810A62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52228" name="Picture 2" descr="C:\Users\user\AppData\Local\Microsoft\Windows\Temporary Internet Files\Content.IE5\C79X6YT8\MC90043257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6738" b="11899"/>
          <a:stretch>
            <a:fillRect/>
          </a:stretch>
        </p:blipFill>
        <p:spPr bwMode="auto">
          <a:xfrm>
            <a:off x="7534275" y="2508250"/>
            <a:ext cx="9985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C:\Users\user\AppData\Local\Microsoft\Windows\Temporary Internet Files\Content.IE5\C79X6YT8\MC900048740[1].wmf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771" y="4254844"/>
            <a:ext cx="1632113" cy="16814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/>
              <a:t>4.7  The Future of Input &amp; Output</a:t>
            </a:r>
            <a:endParaRPr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C72CEE9-FE64-4C91-A3AA-0BBC7FFED10F}" type="slidenum">
              <a:rPr lang="ar-SA" altLang="en-US" sz="1200">
                <a:solidFill>
                  <a:schemeClr val="bg1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altLang="en-US" sz="1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738188" y="2222500"/>
            <a:ext cx="7948612" cy="4144963"/>
          </a:xfrm>
        </p:spPr>
        <p:txBody>
          <a:bodyPr/>
          <a:lstStyle/>
          <a:p>
            <a:pPr lvl="1" algn="just" eaLnBrk="1" hangingPunct="1">
              <a:lnSpc>
                <a:spcPct val="85000"/>
              </a:lnSpc>
            </a:pPr>
            <a:r>
              <a:rPr altLang="en-US" sz="3600"/>
              <a:t>All data and program instructions in the computer are represented as binary</a:t>
            </a:r>
          </a:p>
          <a:p>
            <a:pPr lvl="1" algn="just" eaLnBrk="1" hangingPunct="1">
              <a:lnSpc>
                <a:spcPct val="85000"/>
              </a:lnSpc>
            </a:pPr>
            <a:r>
              <a:rPr altLang="en-US" sz="3600" b="1"/>
              <a:t>Bit</a:t>
            </a:r>
            <a:r>
              <a:rPr altLang="en-US" sz="3600"/>
              <a:t>: each 0 or 1 is a bit</a:t>
            </a:r>
          </a:p>
          <a:p>
            <a:pPr lvl="1" algn="just" eaLnBrk="1" hangingPunct="1">
              <a:lnSpc>
                <a:spcPct val="85000"/>
              </a:lnSpc>
            </a:pPr>
            <a:r>
              <a:rPr altLang="en-US" sz="3600" b="1"/>
              <a:t>Byte</a:t>
            </a:r>
            <a:r>
              <a:rPr altLang="en-US" sz="3600"/>
              <a:t>: a group of 8 bits = 1 character, digit, or other value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8AADF0-4C1B-4A3C-8F4F-9A448A4EA322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1458913" y="1509713"/>
            <a:ext cx="6057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/>
              <a:t>Measuring Capacity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3" y="1654175"/>
            <a:ext cx="7478712" cy="47148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Future improvements in input/output could include: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Intelligent sensors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Input help for the disabled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More sophisticated touch devices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Better speech recognition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Improved digital cameras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Gesture recognition</a:t>
            </a:r>
          </a:p>
          <a:p>
            <a:pPr lvl="1"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/>
              <a:t>Pattern recognition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/>
              <a:t>Reducing printer ink usage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GB"/>
              <a:t>3-dimensional output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0ADBE09-62D7-4E1E-A12A-9CFB65AF52B2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0722" name="Picture 2" descr="C:\Users\user\AppData\Local\Microsoft\Windows\Temporary Internet Files\Content.IE5\NJ54PAKZ\MP900442207[1]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675120" y="2244195"/>
            <a:ext cx="2468880" cy="1645920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  <a:ex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1249363" y="1627188"/>
            <a:ext cx="7894637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altLang="en-US"/>
              <a:t>Binary coding schemes assign a unique binary code to each character.</a:t>
            </a:r>
          </a:p>
          <a:p>
            <a:pPr lvl="1" eaLnBrk="1" hangingPunct="1">
              <a:lnSpc>
                <a:spcPct val="90000"/>
              </a:lnSpc>
            </a:pPr>
            <a:r>
              <a:rPr altLang="en-US" b="1"/>
              <a:t>ASCII</a:t>
            </a:r>
          </a:p>
          <a:p>
            <a:pPr lvl="2" eaLnBrk="1" hangingPunct="1">
              <a:lnSpc>
                <a:spcPct val="90000"/>
              </a:lnSpc>
            </a:pPr>
            <a:r>
              <a:rPr altLang="en-US"/>
              <a:t>Requires 7 or 8 bits per character, depending on the version</a:t>
            </a:r>
          </a:p>
          <a:p>
            <a:pPr lvl="2" eaLnBrk="1" hangingPunct="1">
              <a:lnSpc>
                <a:spcPct val="90000"/>
              </a:lnSpc>
            </a:pPr>
            <a:r>
              <a:rPr altLang="en-US"/>
              <a:t>8-bit Extended ASCII provides 256 characters</a:t>
            </a:r>
          </a:p>
          <a:p>
            <a:pPr lvl="2" eaLnBrk="1" hangingPunct="1">
              <a:lnSpc>
                <a:spcPct val="90000"/>
              </a:lnSpc>
            </a:pPr>
            <a:r>
              <a:rPr altLang="en-US"/>
              <a:t>Commonly used for microcomputers </a:t>
            </a: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9F2FE-6BD0-42D7-B2FB-3FBC0C6817FE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9220" name="Picture 3" descr="C:\Users\user\AppData\Local\Microsoft\Windows\Temporary Internet Files\Content.IE5\C79X6YT8\MC90033566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3565525"/>
            <a:ext cx="27432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3A3C48-7B49-4542-BCBA-EAA2B829081D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88" b="55351"/>
          <a:stretch>
            <a:fillRect/>
          </a:stretch>
        </p:blipFill>
        <p:spPr bwMode="auto">
          <a:xfrm>
            <a:off x="1763713" y="2089150"/>
            <a:ext cx="7018337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100013" y="1417638"/>
            <a:ext cx="26765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/>
              <a:t>One View of a Motherboard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1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E05668B-46CA-4CA1-9CA6-7FBBC41D97AB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1126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37"/>
          <a:stretch>
            <a:fillRect/>
          </a:stretch>
        </p:blipFill>
        <p:spPr bwMode="auto">
          <a:xfrm>
            <a:off x="2009775" y="1643063"/>
            <a:ext cx="6965950" cy="466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09538" y="1458913"/>
            <a:ext cx="27257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/>
              <a:t>Another View of a Motherboard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220" y="1559218"/>
            <a:ext cx="2382591" cy="639762"/>
          </a:xfrm>
          <a:ln>
            <a:miter lim="800000"/>
            <a:headEnd/>
            <a:tailEnd/>
          </a:ln>
          <a:extLst/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u="sng" dirty="0" smtClean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u="sng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6200" u="sng" dirty="0" smtClean="0"/>
              <a:t>Names</a:t>
            </a:r>
            <a:endParaRPr sz="6200" u="sng" dirty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2927758" y="1551963"/>
            <a:ext cx="5764610" cy="672184"/>
          </a:xfrm>
          <a:ln>
            <a:miter lim="800000"/>
            <a:headEnd/>
            <a:tailEnd/>
          </a:ln>
          <a:extLst/>
        </p:spPr>
        <p:txBody>
          <a:bodyPr rtlCol="0">
            <a:normAutofit fontScale="3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u="sng" dirty="0" smtClean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u="sng" dirty="0"/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r>
              <a:rPr sz="6200" u="sng" dirty="0" smtClean="0"/>
              <a:t>Definitions</a:t>
            </a:r>
            <a:endParaRPr sz="6200" u="sng" dirty="0"/>
          </a:p>
          <a:p>
            <a:pPr eaLnBrk="1" fontAlgn="auto" hangingPunct="1">
              <a:spcAft>
                <a:spcPts val="0"/>
              </a:spcAft>
              <a:buClr>
                <a:schemeClr val="accent5">
                  <a:lumMod val="75000"/>
                </a:schemeClr>
              </a:buClr>
              <a:tabLst>
                <a:tab pos="274320" algn="l"/>
              </a:tabLst>
              <a:defRPr/>
            </a:pPr>
            <a:endParaRPr dirty="0"/>
          </a:p>
        </p:txBody>
      </p:sp>
      <p:sp>
        <p:nvSpPr>
          <p:cNvPr id="1229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8938" y="2222500"/>
            <a:ext cx="2446337" cy="4040188"/>
          </a:xfrm>
        </p:spPr>
        <p:txBody>
          <a:bodyPr/>
          <a:lstStyle/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endParaRPr altLang="en-US" sz="1000" smtClean="0"/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r>
              <a:rPr altLang="en-US" sz="2600" b="1" smtClean="0"/>
              <a:t>Power Supply</a:t>
            </a:r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endParaRPr altLang="en-US" sz="1600" smtClean="0"/>
          </a:p>
          <a:p>
            <a:pPr marL="381000" indent="-381000" eaLnBrk="1" hangingPunct="1">
              <a:spcBef>
                <a:spcPts val="1200"/>
              </a:spcBef>
              <a:buFont typeface="Arial" pitchFamily="34" charset="0"/>
              <a:buNone/>
            </a:pPr>
            <a:r>
              <a:rPr altLang="en-US" sz="2600" b="1" smtClean="0"/>
              <a:t>UPS</a:t>
            </a:r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endParaRPr altLang="en-US" sz="1600" smtClean="0"/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endParaRPr altLang="en-US" sz="1600" smtClean="0"/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r>
              <a:rPr altLang="en-US" sz="2600" b="1" smtClean="0"/>
              <a:t>Motherboard</a:t>
            </a:r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endParaRPr altLang="en-US" sz="1600" smtClean="0"/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r>
              <a:rPr altLang="en-US" sz="2600" b="1" smtClean="0"/>
              <a:t>Microprocessor</a:t>
            </a:r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endParaRPr altLang="en-US" sz="1600" smtClean="0"/>
          </a:p>
          <a:p>
            <a:pPr marL="381000" indent="-381000" eaLnBrk="1" hangingPunct="1">
              <a:spcBef>
                <a:spcPct val="0"/>
              </a:spcBef>
              <a:buFont typeface="Arial" pitchFamily="34" charset="0"/>
              <a:buNone/>
            </a:pPr>
            <a:r>
              <a:rPr altLang="en-US" sz="2600" b="1" smtClean="0"/>
              <a:t>Chipset</a:t>
            </a:r>
          </a:p>
          <a:p>
            <a:pPr marL="381000" indent="-381000" eaLnBrk="1" hangingPunct="1"/>
            <a:endParaRPr altLang="en-US" sz="2600" smtClean="0"/>
          </a:p>
        </p:txBody>
      </p:sp>
      <p:sp>
        <p:nvSpPr>
          <p:cNvPr id="1229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43213" y="2339975"/>
            <a:ext cx="6057900" cy="4287838"/>
          </a:xfrm>
        </p:spPr>
        <p:txBody>
          <a:bodyPr/>
          <a:lstStyle/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altLang="en-US" sz="1800" smtClean="0"/>
              <a:t>This converts AC to DC to run the computer.</a:t>
            </a:r>
          </a:p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endParaRPr altLang="en-US" sz="1800" smtClean="0"/>
          </a:p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altLang="en-US" sz="1800" smtClean="0"/>
              <a:t>Uninterruptible Power Supply. Battery-operated device that provides power for a limited time when there is a blackout.</a:t>
            </a:r>
          </a:p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endParaRPr altLang="en-US" sz="1800" smtClean="0"/>
          </a:p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altLang="en-US" sz="1800" smtClean="0"/>
              <a:t>Main system board of the computer (also </a:t>
            </a:r>
            <a:r>
              <a:rPr altLang="en-US" sz="1800" i="1" smtClean="0"/>
              <a:t>systemboard</a:t>
            </a:r>
            <a:r>
              <a:rPr altLang="en-US" sz="1800" smtClean="0"/>
              <a:t>).</a:t>
            </a:r>
          </a:p>
          <a:p>
            <a:pPr marL="0" indent="-381000" eaLnBrk="1" hangingPunct="1">
              <a:lnSpc>
                <a:spcPct val="80000"/>
              </a:lnSpc>
              <a:spcBef>
                <a:spcPts val="1500"/>
              </a:spcBef>
              <a:buFont typeface="Arial" pitchFamily="34" charset="0"/>
              <a:buNone/>
            </a:pPr>
            <a:endParaRPr altLang="en-US" sz="1800" smtClean="0"/>
          </a:p>
          <a:p>
            <a:pPr marL="0" indent="-381000" eaLnBrk="1" hangingPunct="1">
              <a:lnSpc>
                <a:spcPct val="80000"/>
              </a:lnSpc>
              <a:spcBef>
                <a:spcPts val="1500"/>
              </a:spcBef>
              <a:buFont typeface="Arial" pitchFamily="34" charset="0"/>
              <a:buNone/>
            </a:pPr>
            <a:r>
              <a:rPr altLang="en-US" sz="1800" smtClean="0"/>
              <a:t>Miniaturized circuitry of a computer processor.</a:t>
            </a:r>
          </a:p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endParaRPr altLang="en-US" sz="1800" smtClean="0"/>
          </a:p>
          <a:p>
            <a:pPr marL="0" indent="-381000" eaLnBrk="1" hangingPunct="1">
              <a:lnSpc>
                <a:spcPct val="80000"/>
              </a:lnSpc>
              <a:spcBef>
                <a:spcPts val="1200"/>
              </a:spcBef>
              <a:buFont typeface="Arial" pitchFamily="34" charset="0"/>
              <a:buNone/>
            </a:pPr>
            <a:r>
              <a:rPr altLang="en-US" sz="1800" smtClean="0"/>
              <a:t>Groups of interconnected chips on the motherboard that control information flow between the microprocessor and other system components connected to the motherboard</a:t>
            </a:r>
          </a:p>
        </p:txBody>
      </p:sp>
      <p:sp>
        <p:nvSpPr>
          <p:cNvPr id="12298" name="Slide Number Placeholder 6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1859C"/>
              </a:buClr>
              <a:buSzPct val="12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1859C"/>
              </a:buClr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000000"/>
                </a:solidFill>
              </a:rPr>
              <a:t>.</a:t>
            </a:r>
            <a:fld id="{53B092DE-460D-4692-9C63-6247DB255087}" type="slidenum">
              <a:rPr lang="ar-SA" altLang="en-US" sz="12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6176</TotalTime>
  <Words>1988</Words>
  <Application>Microsoft Office PowerPoint</Application>
  <PresentationFormat>On-screen Show (4:3)</PresentationFormat>
  <Paragraphs>325</Paragraphs>
  <Slides>50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Wingdings</vt:lpstr>
      <vt:lpstr>1_Office Theme</vt:lpstr>
      <vt:lpstr>HARDWARE</vt:lpstr>
      <vt:lpstr>Chapter Topics</vt:lpstr>
      <vt:lpstr>4.1 The System Unit: The Basics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4.2 More on the  System Unit</vt:lpstr>
      <vt:lpstr>Parts of the CPU</vt:lpstr>
      <vt:lpstr>PowerPoint Presentation</vt:lpstr>
      <vt:lpstr>How Memory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4.3 Secondary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4.4 Input &amp; Output</vt:lpstr>
      <vt:lpstr>PowerPoint Presentation</vt:lpstr>
      <vt:lpstr>PowerPoint Presentation</vt:lpstr>
      <vt:lpstr>4.5 Input Hardware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4.6 Output Hardware</vt:lpstr>
      <vt:lpstr>PowerPoint Presentation</vt:lpstr>
      <vt:lpstr>PowerPoint Presentation</vt:lpstr>
      <vt:lpstr>PowerPoint Presentation</vt:lpstr>
      <vt:lpstr>PowerPoint Presentation</vt:lpstr>
      <vt:lpstr>4.7  The Future of Input &amp; Output</vt:lpstr>
      <vt:lpstr>PowerPoint Presentation</vt:lpstr>
    </vt:vector>
  </TitlesOfParts>
  <Company>McGraw-Hill Higher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Information Technology: Your Digital World</dc:title>
  <dc:creator>Pat-hp</dc:creator>
  <cp:lastModifiedBy>Mohammad Al-Taye</cp:lastModifiedBy>
  <cp:revision>204</cp:revision>
  <dcterms:created xsi:type="dcterms:W3CDTF">2011-11-14T14:15:21Z</dcterms:created>
  <dcterms:modified xsi:type="dcterms:W3CDTF">2021-11-17T09:17:24Z</dcterms:modified>
</cp:coreProperties>
</file>